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A_100A5CA1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80BEAA-ABD1-25B5-9BB7-6ECCB70DAA84}" name="Kalapos Judit Edina" initials="JK" userId="S::KAJDAB.B.JPTE@tr.pte.hu::a4b7dedd-c625-4559-890c-7530e28ee06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98" autoAdjust="0"/>
  </p:normalViewPr>
  <p:slideViewPr>
    <p:cSldViewPr snapToGrid="0">
      <p:cViewPr varScale="1">
        <p:scale>
          <a:sx n="73" d="100"/>
          <a:sy n="73" d="100"/>
        </p:scale>
        <p:origin x="404" y="52"/>
      </p:cViewPr>
      <p:guideLst/>
    </p:cSldViewPr>
  </p:slideViewPr>
  <p:outlineViewPr>
    <p:cViewPr>
      <p:scale>
        <a:sx n="33" d="100"/>
        <a:sy n="33" d="100"/>
      </p:scale>
      <p:origin x="0" y="-18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modernComment_10A_100A5CA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C1747D3-6714-4FAD-BDFD-15790EDB831D}" authorId="{B080BEAA-ABD1-25B5-9BB7-6ECCB70DAA84}" created="2023-05-29T04:21:13.77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9114529" sldId="266"/>
      <ac:spMk id="3" creationId="{1D5E8D66-3F52-8041-927D-FD0D91213457}"/>
    </ac:deMkLst>
    <p188:txBody>
      <a:bodyPr/>
      <a:lstStyle/>
      <a:p>
        <a:r>
          <a:rPr lang="hu-HU"/>
          <a:t>Azoknál, akik a stresszre adott fizikai tüneteikre (szapora szívdobogás, izzadás, légzés felgyorsulás) úgy tekintettek, hogy a testük segíti őket a stressz leküzdésében, kevésbé aggódtak, magabiztosabbak voltak, és a testük stresszreakciója is megváltozott: a véredényeik kevésbé húzódtak össze, mint általában stresszreakciókor (amely tünet felelős a potenciális szív-érrendszeri megbetegedésekért). Testük reakciója inkább ahhoz hasonlított, mint ami akkor történik, amikor boldogok és bátrak vagyunk.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FADFD-0C45-449C-96D0-EA1551E8A644}" type="datetimeFigureOut">
              <a:rPr lang="hu-HU" smtClean="0"/>
              <a:t>2023. 09. 28.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CF654-487E-4188-B7E9-9F63EF0A11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7378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Azoknál, akik a stresszre adott fizikai tüneteikre (szapora szívdobogás, izzadás, légzés felgyorsulás) úgy tekintettek, hogy a testük segíti őket a stressz leküzdésében, kevésbé aggódtak, magabiztosabbak voltak, és a testük stresszreakciója is megváltozott: a véredényeik kevésbé húzódtak össze, mint általában stresszreakciókor (amely tünet felelős a potenciális szív-érrendszeri megbetegedésekért). Testük reakciója inkább ahhoz hasonlított, mint ami akkor történik, amikor boldogok és bátrak vagyunk. 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CF654-487E-4188-B7E9-9F63EF0A1106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9424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5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7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29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8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8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8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7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2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5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09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65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2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A_100A5C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Holografikus Neonfény egy fényes háttérrel">
            <a:extLst>
              <a:ext uri="{FF2B5EF4-FFF2-40B4-BE49-F238E27FC236}">
                <a16:creationId xmlns:a16="http://schemas.microsoft.com/office/drawing/2014/main" id="{6C6A9AD7-FDC4-1A16-F0FA-FF853E141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39" b="4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0C1B129-1ECB-F414-0BB9-CF93E89A5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2333624"/>
            <a:ext cx="5103669" cy="2847975"/>
          </a:xfrm>
        </p:spPr>
        <p:txBody>
          <a:bodyPr anchor="b">
            <a:normAutofit/>
          </a:bodyPr>
          <a:lstStyle/>
          <a:p>
            <a:r>
              <a:rPr lang="hu-HU" sz="4600" dirty="0"/>
              <a:t>Mi az a stressz, és mit kezdjünk vele?</a:t>
            </a:r>
          </a:p>
        </p:txBody>
      </p:sp>
    </p:spTree>
    <p:extLst>
      <p:ext uri="{BB962C8B-B14F-4D97-AF65-F5344CB8AC3E}">
        <p14:creationId xmlns:p14="http://schemas.microsoft.com/office/powerpoint/2010/main" val="94496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6B1466-DFE3-204B-1F03-61CA95CA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422"/>
            <a:ext cx="10515600" cy="1325563"/>
          </a:xfrm>
        </p:spPr>
        <p:txBody>
          <a:bodyPr/>
          <a:lstStyle/>
          <a:p>
            <a:r>
              <a:rPr lang="hu-HU" dirty="0"/>
              <a:t>Mit tett vajon Selye János, a 17 sikertelen Nobel-díj jelölés után?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83C391-9FF8-A7C8-64A0-55B6E2014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63" y="1864311"/>
            <a:ext cx="6255059" cy="3524435"/>
          </a:xfrm>
        </p:spPr>
        <p:txBody>
          <a:bodyPr>
            <a:normAutofit fontScale="70000" lnSpcReduction="20000"/>
          </a:bodyPr>
          <a:lstStyle/>
          <a:p>
            <a:r>
              <a:rPr lang="hu-HU" dirty="0"/>
              <a:t>	panaszkodás</a:t>
            </a:r>
          </a:p>
          <a:p>
            <a:r>
              <a:rPr lang="hu-HU" dirty="0"/>
              <a:t>	tagadás (nem történt semmi, nem is 	olyan fontos)</a:t>
            </a:r>
          </a:p>
          <a:p>
            <a:r>
              <a:rPr lang="hu-HU" dirty="0"/>
              <a:t>	önigazolás (én nem tehetek róla)</a:t>
            </a:r>
          </a:p>
          <a:p>
            <a:r>
              <a:rPr lang="hu-HU" dirty="0"/>
              <a:t>	önvádaskodás (mindenről én tehetek)</a:t>
            </a:r>
          </a:p>
          <a:p>
            <a:r>
              <a:rPr lang="hu-HU" dirty="0"/>
              <a:t>	dühöngés</a:t>
            </a:r>
          </a:p>
          <a:p>
            <a:r>
              <a:rPr lang="hu-HU" dirty="0"/>
              <a:t>	testedzés</a:t>
            </a:r>
          </a:p>
          <a:p>
            <a:r>
              <a:rPr lang="hu-HU" dirty="0"/>
              <a:t>	túlzott evés/ivás, dohányzás</a:t>
            </a:r>
          </a:p>
          <a:p>
            <a:r>
              <a:rPr lang="hu-HU" dirty="0"/>
              <a:t>	gyógyszerek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57532D10-6E5B-8AF5-55C3-4CB57B712CCA}"/>
              </a:ext>
            </a:extLst>
          </p:cNvPr>
          <p:cNvSpPr txBox="1">
            <a:spLocks/>
          </p:cNvSpPr>
          <p:nvPr/>
        </p:nvSpPr>
        <p:spPr>
          <a:xfrm>
            <a:off x="6821863" y="2007568"/>
            <a:ext cx="3641889" cy="36933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humor (Cato idézet)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E1DCEA4-633F-67EA-66DD-7D6A31EA4EEA}"/>
              </a:ext>
            </a:extLst>
          </p:cNvPr>
          <p:cNvSpPr txBox="1"/>
          <p:nvPr/>
        </p:nvSpPr>
        <p:spPr>
          <a:xfrm>
            <a:off x="6821863" y="2904781"/>
            <a:ext cx="61745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/>
              <a:t>pozitív átkeretezés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11AEA7C-B104-5FC5-B1C1-6D2290C372BB}"/>
              </a:ext>
            </a:extLst>
          </p:cNvPr>
          <p:cNvSpPr txBox="1"/>
          <p:nvPr/>
        </p:nvSpPr>
        <p:spPr>
          <a:xfrm>
            <a:off x="6821863" y="2410139"/>
            <a:ext cx="61745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/>
              <a:t>elfogadás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8527E9C-4E05-4BE6-DFE5-FA948B669E2F}"/>
              </a:ext>
            </a:extLst>
          </p:cNvPr>
          <p:cNvSpPr txBox="1"/>
          <p:nvPr/>
        </p:nvSpPr>
        <p:spPr>
          <a:xfrm>
            <a:off x="6642752" y="4744963"/>
            <a:ext cx="45696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 err="1"/>
              <a:t>reziliencia</a:t>
            </a:r>
            <a:r>
              <a:rPr lang="hu-HU" sz="2200" dirty="0"/>
              <a:t> fejlesztése: kihívás mint fejlődési lehetőség, elkötelezettség, önbizalom</a:t>
            </a:r>
          </a:p>
        </p:txBody>
      </p:sp>
    </p:spTree>
    <p:extLst>
      <p:ext uri="{BB962C8B-B14F-4D97-AF65-F5344CB8AC3E}">
        <p14:creationId xmlns:p14="http://schemas.microsoft.com/office/powerpoint/2010/main" val="208443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3D8B9A-8388-8F04-8855-D22B9FB5F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„Nem a stressz öl meg, hanem az, ahogyan reagálsz rá.” – Selye J.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5E8D66-3F52-8041-927D-FD0D91213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/>
              <a:t>Legújabb stresszkutatások: </a:t>
            </a:r>
            <a:r>
              <a:rPr lang="hu-HU" sz="1500" dirty="0"/>
              <a:t>(</a:t>
            </a:r>
            <a:r>
              <a:rPr lang="en-US" sz="1500" dirty="0"/>
              <a:t>Kelly McGonigal </a:t>
            </a:r>
            <a:r>
              <a:rPr lang="en-US" sz="1500" dirty="0" err="1"/>
              <a:t>előadás</a:t>
            </a:r>
            <a:r>
              <a:rPr lang="en-US" sz="1500" dirty="0"/>
              <a:t> </a:t>
            </a:r>
            <a:r>
              <a:rPr lang="en-US" sz="1500" dirty="0" err="1"/>
              <a:t>alapján</a:t>
            </a:r>
            <a:r>
              <a:rPr lang="en-US" sz="1500" dirty="0"/>
              <a:t>: How to make stress your friend – </a:t>
            </a:r>
            <a:r>
              <a:rPr lang="en-US" sz="1500" dirty="0" err="1"/>
              <a:t>TEDGlobal</a:t>
            </a:r>
            <a:r>
              <a:rPr lang="en-US" sz="1500" dirty="0"/>
              <a:t> 2013</a:t>
            </a:r>
            <a:r>
              <a:rPr lang="hu-HU" sz="1500" dirty="0"/>
              <a:t> - USA-ban végzett felmérés (30.000 emberrel) és Harvard szociális stressz teszt</a:t>
            </a:r>
          </a:p>
          <a:p>
            <a:r>
              <a:rPr lang="hu-HU" dirty="0"/>
              <a:t>Elmúlt 1 évben nagy mennyiségű stresszt élt át + úgy hiszi, hogy a stressz ártalmas az egészségére  → 43%-kal magasabb elhalálozási kockázat</a:t>
            </a:r>
          </a:p>
          <a:p>
            <a:r>
              <a:rPr lang="hu-HU" dirty="0"/>
              <a:t>Elmúlt 1 évben nagy mennyiségű stresszt élt át + NEM hiszi úgy, hogy a stressz ártalmas az egészségére  → mindenki másnál alacsonyabb elhalálozási kockázat</a:t>
            </a:r>
          </a:p>
          <a:p>
            <a:r>
              <a:rPr lang="hu-HU" dirty="0"/>
              <a:t>Amennyiben megváltoztatjuk a gondolkodásunkat a stresszről, a testünk stresszre adott válaszreakciója is megváltozik. 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911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F845C7-1B2D-3B05-995A-0973BFF97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Lehetséges megoldás – gondoskodás másokról?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691603-E4E3-104F-3422-D541C2381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718" y="1690688"/>
            <a:ext cx="10609082" cy="43572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hu-HU" dirty="0"/>
          </a:p>
          <a:p>
            <a:r>
              <a:rPr lang="hu-HU" dirty="0"/>
              <a:t>A stressz szociálissá tesz bennünket: stressz hatására </a:t>
            </a:r>
            <a:r>
              <a:rPr lang="hu-HU" dirty="0" err="1"/>
              <a:t>oxytocin</a:t>
            </a:r>
            <a:r>
              <a:rPr lang="hu-HU" dirty="0"/>
              <a:t> hormon szabadul fel, ami arra késztet, hogy támogatást adjunk és keressünk – a társas érintkezés pedig felerősíti az </a:t>
            </a:r>
            <a:r>
              <a:rPr lang="hu-HU" dirty="0" err="1"/>
              <a:t>oxytocin</a:t>
            </a:r>
            <a:r>
              <a:rPr lang="hu-HU" dirty="0"/>
              <a:t> hatását – ami segít kivédeni a stressz káros hatásait (természetes gyulladáscsökkentő, véredényeket ellazítja, segít regenerálni a szívsejteket)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Elmúlt 1 évben nagy mennyiségű stresszt élt át +  gondoskodtak másokról → nem volt kimutatható magasabb elhalálozási kockázat, tehát a gondoskodás segített a felépülésben.</a:t>
            </a:r>
          </a:p>
        </p:txBody>
      </p:sp>
    </p:spTree>
    <p:extLst>
      <p:ext uri="{BB962C8B-B14F-4D97-AF65-F5344CB8AC3E}">
        <p14:creationId xmlns:p14="http://schemas.microsoft.com/office/powerpoint/2010/main" val="281361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A98F0D-3665-40E3-D664-4B4536B5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Hogyan lehet egyensúlyra találni?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E784E3-9D83-EF34-127C-F5AE428FE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1679"/>
            <a:ext cx="10785049" cy="461536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dirty="0"/>
              <a:t>Stressz = nyomás, feszültség = ellazultság, elengedettség hiánya, </a:t>
            </a:r>
            <a:r>
              <a:rPr lang="hu-HU" dirty="0" err="1"/>
              <a:t>kibillentség</a:t>
            </a:r>
            <a:r>
              <a:rPr lang="hu-HU" dirty="0"/>
              <a:t> az egyensúlyból, fiziológia – ördögi körforgást indíthat be </a:t>
            </a:r>
          </a:p>
          <a:p>
            <a:pPr marL="0" indent="0">
              <a:buNone/>
            </a:pPr>
            <a:r>
              <a:rPr lang="hu-HU" sz="2900" dirty="0"/>
              <a:t>Amit tehetünk:</a:t>
            </a:r>
            <a:r>
              <a:rPr lang="hu-HU" sz="6700" dirty="0"/>
              <a:t>				</a:t>
            </a:r>
          </a:p>
          <a:p>
            <a:pPr>
              <a:buFontTx/>
              <a:buChar char="-"/>
            </a:pPr>
            <a:r>
              <a:rPr lang="hu-HU" dirty="0"/>
              <a:t>testmozgás, légzésgyakorlatok pl. belégzés – feszít/kilégzés-ellazít</a:t>
            </a:r>
          </a:p>
          <a:p>
            <a:pPr>
              <a:buFontTx/>
              <a:buChar char="-"/>
            </a:pPr>
            <a:r>
              <a:rPr lang="hu-HU" dirty="0"/>
              <a:t>egyensúlyra törekvés: alvás-ébrenlét, evés közben „jelen lenni”, munka-szabadidő/ feltöltő tevékenység, természet-épített környezet</a:t>
            </a:r>
          </a:p>
          <a:p>
            <a:pPr>
              <a:buFontTx/>
              <a:buChar char="-"/>
            </a:pPr>
            <a:r>
              <a:rPr lang="hu-HU" dirty="0"/>
              <a:t>proaktív gondolkodás/fejlődő szemlélet: mire van ráhatásom?</a:t>
            </a:r>
          </a:p>
          <a:p>
            <a:pPr marL="0" indent="0">
              <a:buNone/>
            </a:pPr>
            <a:r>
              <a:rPr lang="hu-HU" dirty="0"/>
              <a:t> </a:t>
            </a:r>
            <a:r>
              <a:rPr lang="hu-HU" i="1" dirty="0"/>
              <a:t>„Örülj, ha esik az eső, mert ha nem örülsz, akkor is esik.”</a:t>
            </a:r>
          </a:p>
          <a:p>
            <a:pPr marL="0" indent="0">
              <a:buNone/>
            </a:pPr>
            <a:r>
              <a:rPr lang="hu-HU" dirty="0"/>
              <a:t>Tipp: gyakorlat: nézz mögé! Azért muszáj/kell megcsinálnom, mert… helyett: Azért akarom megcsinálni, mert…</a:t>
            </a:r>
          </a:p>
          <a:p>
            <a:pPr>
              <a:buFontTx/>
              <a:buChar char="-"/>
            </a:pPr>
            <a:r>
              <a:rPr lang="hu-HU" dirty="0"/>
              <a:t>szeretetkapcsolatok erősítése, másokról való gondoskodás</a:t>
            </a:r>
          </a:p>
          <a:p>
            <a:pPr>
              <a:buFontTx/>
              <a:buChar char="-"/>
            </a:pPr>
            <a:r>
              <a:rPr lang="hu-HU" dirty="0"/>
              <a:t>saját </a:t>
            </a:r>
            <a:r>
              <a:rPr lang="hu-HU" dirty="0" err="1"/>
              <a:t>RENDszer</a:t>
            </a:r>
            <a:r>
              <a:rPr lang="hu-HU" dirty="0"/>
              <a:t>: ritmus a mindennapokban, hétköznapok-ünnepek</a:t>
            </a:r>
            <a:r>
              <a:rPr lang="hu-HU"/>
              <a:t>, transzcendencia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>
              <a:buFontTx/>
              <a:buChar char="-"/>
            </a:pPr>
            <a:endParaRPr lang="hu-HU" dirty="0"/>
          </a:p>
          <a:p>
            <a:pPr>
              <a:buFontTx/>
              <a:buChar char="-"/>
            </a:pPr>
            <a:endParaRPr lang="hu-HU" dirty="0"/>
          </a:p>
          <a:p>
            <a:pPr>
              <a:buFontTx/>
              <a:buChar char="-"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588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4B6F33-CA34-36C2-33D7-6F8821C7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723" y="2476729"/>
            <a:ext cx="10515600" cy="1325563"/>
          </a:xfrm>
        </p:spPr>
        <p:txBody>
          <a:bodyPr/>
          <a:lstStyle/>
          <a:p>
            <a:r>
              <a:rPr lang="hu-HU" dirty="0"/>
              <a:t>Bármi legyen, gazdagít…</a:t>
            </a:r>
          </a:p>
        </p:txBody>
      </p:sp>
    </p:spTree>
    <p:extLst>
      <p:ext uri="{BB962C8B-B14F-4D97-AF65-F5344CB8AC3E}">
        <p14:creationId xmlns:p14="http://schemas.microsoft.com/office/powerpoint/2010/main" val="358813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94347-C9A9-4BFD-8A6D-05A2B0CDD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84ED281-4082-46F9-86EE-D78901367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81A7B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31D9B7-48AB-4407-A9E8-13391FCB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81A7B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E81745E-E1E0-0C41-BC7C-55B0433E7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62" y="649549"/>
            <a:ext cx="6696453" cy="16686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STRESSZ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F058E241-09CA-DB26-AFE5-9938279695D0}"/>
              </a:ext>
            </a:extLst>
          </p:cNvPr>
          <p:cNvSpPr txBox="1">
            <a:spLocks/>
          </p:cNvSpPr>
          <p:nvPr/>
        </p:nvSpPr>
        <p:spPr>
          <a:xfrm>
            <a:off x="576941" y="3580206"/>
            <a:ext cx="4471736" cy="1246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400" cap="all" dirty="0"/>
              <a:t>Mi jut </a:t>
            </a:r>
            <a:r>
              <a:rPr lang="en-US" sz="2400" cap="all" dirty="0" err="1"/>
              <a:t>róla</a:t>
            </a:r>
            <a:r>
              <a:rPr lang="en-US" sz="2400" cap="all" dirty="0"/>
              <a:t> </a:t>
            </a:r>
            <a:r>
              <a:rPr lang="en-US" sz="2400" cap="all" dirty="0" err="1"/>
              <a:t>eszedbe</a:t>
            </a:r>
            <a:r>
              <a:rPr lang="en-US" sz="2400" cap="all" dirty="0"/>
              <a:t> </a:t>
            </a:r>
            <a:r>
              <a:rPr lang="en-US" sz="2400" cap="all" dirty="0" err="1"/>
              <a:t>elsőre</a:t>
            </a:r>
            <a:r>
              <a:rPr lang="en-US" sz="2400" cap="all" dirty="0"/>
              <a:t>?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7E47F6B-0ABF-718D-B991-9F6A04DCEAE9}"/>
              </a:ext>
            </a:extLst>
          </p:cNvPr>
          <p:cNvSpPr txBox="1"/>
          <p:nvPr/>
        </p:nvSpPr>
        <p:spPr>
          <a:xfrm>
            <a:off x="6317049" y="5551525"/>
            <a:ext cx="5128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i="1" dirty="0"/>
              <a:t>„A stresszmentes állapot a halál.”</a:t>
            </a:r>
          </a:p>
        </p:txBody>
      </p:sp>
    </p:spTree>
    <p:extLst>
      <p:ext uri="{BB962C8B-B14F-4D97-AF65-F5344CB8AC3E}">
        <p14:creationId xmlns:p14="http://schemas.microsoft.com/office/powerpoint/2010/main" val="355532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83F98C5-B902-E1B7-E495-A96ECC8D5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5" y="-72734"/>
            <a:ext cx="4221495" cy="23305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4800" dirty="0"/>
              <a:t>A </a:t>
            </a:r>
            <a:r>
              <a:rPr lang="en-US" sz="4800" dirty="0"/>
              <a:t> </a:t>
            </a:r>
            <a:r>
              <a:rPr lang="en-US" sz="4800" dirty="0" err="1"/>
              <a:t>fogalom</a:t>
            </a:r>
            <a:r>
              <a:rPr lang="en-US" sz="4800" dirty="0"/>
              <a:t> </a:t>
            </a:r>
            <a:r>
              <a:rPr lang="en-US" sz="4800" dirty="0" err="1"/>
              <a:t>eredete</a:t>
            </a:r>
            <a:br>
              <a:rPr lang="hu-HU" sz="4800" dirty="0"/>
            </a:br>
            <a:endParaRPr lang="en-US" sz="4800" dirty="0"/>
          </a:p>
        </p:txBody>
      </p:sp>
      <p:pic>
        <p:nvPicPr>
          <p:cNvPr id="5" name="Tartalom helye 4" descr="A képen személy, Emberi arc, ruházat, fekete-fehér látható&#10;&#10;Automatikusan generált leírás">
            <a:extLst>
              <a:ext uri="{FF2B5EF4-FFF2-40B4-BE49-F238E27FC236}">
                <a16:creationId xmlns:a16="http://schemas.microsoft.com/office/drawing/2014/main" id="{B481347B-26AA-2AA1-76E4-F63C6D961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623" y="0"/>
            <a:ext cx="3515951" cy="3454421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312E461-22B1-8A89-6EC3-7271D9F385DB}"/>
              </a:ext>
            </a:extLst>
          </p:cNvPr>
          <p:cNvSpPr txBox="1"/>
          <p:nvPr/>
        </p:nvSpPr>
        <p:spPr>
          <a:xfrm>
            <a:off x="7762407" y="52756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Selye János (1907-1982)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C632A932-EDC1-A1F0-25B1-9F8575ECCF08}"/>
              </a:ext>
            </a:extLst>
          </p:cNvPr>
          <p:cNvSpPr txBox="1"/>
          <p:nvPr/>
        </p:nvSpPr>
        <p:spPr>
          <a:xfrm>
            <a:off x="233359" y="5044644"/>
            <a:ext cx="4314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/>
              <a:t>The </a:t>
            </a:r>
            <a:r>
              <a:rPr lang="hu-HU" sz="2200" dirty="0" err="1"/>
              <a:t>stress</a:t>
            </a:r>
            <a:r>
              <a:rPr lang="hu-HU" sz="2200" dirty="0"/>
              <a:t> of life (1956.), Életünk és a stressz (1964.)</a:t>
            </a:r>
          </a:p>
        </p:txBody>
      </p:sp>
      <p:pic>
        <p:nvPicPr>
          <p:cNvPr id="12" name="Kép 11" descr="A képen fedett pályás, fekete-fehér, bútorok, személy látható&#10;&#10;Automatikusan generált leírás">
            <a:extLst>
              <a:ext uri="{FF2B5EF4-FFF2-40B4-BE49-F238E27FC236}">
                <a16:creationId xmlns:a16="http://schemas.microsoft.com/office/drawing/2014/main" id="{541033AB-47FC-1411-83E8-64B65DC2D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62" y="3475705"/>
            <a:ext cx="5096889" cy="3408545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3A0D3E70-2F34-3AB5-78E2-C471E2095928}"/>
              </a:ext>
            </a:extLst>
          </p:cNvPr>
          <p:cNvSpPr txBox="1"/>
          <p:nvPr/>
        </p:nvSpPr>
        <p:spPr>
          <a:xfrm>
            <a:off x="233359" y="3784640"/>
            <a:ext cx="42214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/>
              <a:t>Különféle kártékony tényezők által kiváltott tünetegyüttesről (1936. </a:t>
            </a:r>
            <a:r>
              <a:rPr lang="hu-HU" sz="2200" dirty="0" err="1"/>
              <a:t>Nature</a:t>
            </a:r>
            <a:r>
              <a:rPr lang="hu-HU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0651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E20309-1FB9-4818-BAFA-9C4C0534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81A7B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6D7FA7C-AB4B-B65F-86C6-35A76C57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524250" cy="5431376"/>
          </a:xfrm>
        </p:spPr>
        <p:txBody>
          <a:bodyPr>
            <a:normAutofit/>
          </a:bodyPr>
          <a:lstStyle/>
          <a:p>
            <a:r>
              <a:rPr lang="hu-HU" dirty="0"/>
              <a:t>Definíció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6B3D04-C8F8-43DE-A3B6-3B0DF9EF5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220" y="1194081"/>
            <a:ext cx="5672580" cy="42546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4600" i="1" dirty="0"/>
              <a:t>„Az élő szervezet nem-specifikus válasza bármilyen megterhelésre."</a:t>
            </a:r>
          </a:p>
        </p:txBody>
      </p:sp>
    </p:spTree>
    <p:extLst>
      <p:ext uri="{BB962C8B-B14F-4D97-AF65-F5344CB8AC3E}">
        <p14:creationId xmlns:p14="http://schemas.microsoft.com/office/powerpoint/2010/main" val="549520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Falling Down - Opening scene">
            <a:hlinkClick r:id="" action="ppaction://media"/>
            <a:extLst>
              <a:ext uri="{FF2B5EF4-FFF2-40B4-BE49-F238E27FC236}">
                <a16:creationId xmlns:a16="http://schemas.microsoft.com/office/drawing/2014/main" id="{23A42177-50F2-CC0B-AB4C-E02AE15365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223" y="977069"/>
            <a:ext cx="11412977" cy="49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2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BC7EFDE-BBDF-131B-0BF8-6EA9EEFD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83" y="353339"/>
            <a:ext cx="2542390" cy="8746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Fázisai</a:t>
            </a:r>
            <a:endParaRPr lang="en-US" sz="4800" dirty="0"/>
          </a:p>
        </p:txBody>
      </p:sp>
      <p:pic>
        <p:nvPicPr>
          <p:cNvPr id="5" name="Tartalom helye 4" descr="A képen szöveg, diagram, sor, Diagram látható&#10;&#10;Automatikusan generált leírás">
            <a:extLst>
              <a:ext uri="{FF2B5EF4-FFF2-40B4-BE49-F238E27FC236}">
                <a16:creationId xmlns:a16="http://schemas.microsoft.com/office/drawing/2014/main" id="{7DED8F0C-5AC1-2046-A950-691B37A09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60" y="-216575"/>
            <a:ext cx="9160440" cy="72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E20309-1FB9-4818-BAFA-9C4C0534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81A7B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590BFC3-105D-BE36-D64C-674E51DCC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689412" cy="5431376"/>
          </a:xfrm>
        </p:spPr>
        <p:txBody>
          <a:bodyPr>
            <a:normAutofit/>
          </a:bodyPr>
          <a:lstStyle/>
          <a:p>
            <a:r>
              <a:rPr lang="hu-HU" dirty="0"/>
              <a:t>„A stresszmentes állapot a halál.”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942E17-8A2E-F756-D08B-6776608D2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anchor="ctr">
            <a:normAutofit/>
          </a:bodyPr>
          <a:lstStyle/>
          <a:p>
            <a:r>
              <a:rPr lang="hu-HU" sz="2000" b="1" dirty="0"/>
              <a:t>Stressz: </a:t>
            </a:r>
            <a:r>
              <a:rPr lang="hu-HU" sz="2000" i="1" dirty="0">
                <a:solidFill>
                  <a:srgbClr val="000000"/>
                </a:solidFill>
              </a:rPr>
              <a:t>„az élettel járó </a:t>
            </a:r>
            <a:r>
              <a:rPr lang="hu-HU" sz="2000" i="1" dirty="0" err="1">
                <a:solidFill>
                  <a:srgbClr val="000000"/>
                </a:solidFill>
              </a:rPr>
              <a:t>elhasználódási</a:t>
            </a:r>
            <a:r>
              <a:rPr lang="hu-HU" sz="2000" i="1" dirty="0">
                <a:solidFill>
                  <a:srgbClr val="000000"/>
                </a:solidFill>
              </a:rPr>
              <a:t> folyamatok egysége”</a:t>
            </a:r>
            <a:endParaRPr lang="hu-HU" sz="2000" dirty="0"/>
          </a:p>
          <a:p>
            <a:r>
              <a:rPr lang="hu-HU" sz="2000" b="1" dirty="0" err="1"/>
              <a:t>Stresszor</a:t>
            </a:r>
            <a:r>
              <a:rPr lang="hu-HU" sz="2000" b="1" dirty="0"/>
              <a:t>: </a:t>
            </a:r>
            <a:r>
              <a:rPr lang="hu-HU" sz="2000" dirty="0"/>
              <a:t>külső inger, ami a szervezettől </a:t>
            </a:r>
            <a:r>
              <a:rPr lang="hu-HU" sz="2000" dirty="0" err="1"/>
              <a:t>újraalkalmazkodást</a:t>
            </a:r>
            <a:r>
              <a:rPr lang="hu-HU" sz="2000" dirty="0"/>
              <a:t>, fizikai-pszichés erőfeszítések, erőforrások mozgósítását kívánja meg. </a:t>
            </a:r>
          </a:p>
          <a:p>
            <a:r>
              <a:rPr lang="hu-HU" sz="2000" b="1" dirty="0"/>
              <a:t>Negatív stressz/</a:t>
            </a:r>
            <a:r>
              <a:rPr lang="hu-HU" sz="2000" b="1" dirty="0" err="1"/>
              <a:t>Distressz</a:t>
            </a:r>
            <a:r>
              <a:rPr lang="hu-HU" sz="2000" b="1" dirty="0"/>
              <a:t>: </a:t>
            </a:r>
            <a:r>
              <a:rPr lang="hu-HU" sz="2000" dirty="0"/>
              <a:t>ha az igénybevétel meghaladja a szervezet tűrőképességét, túlterheli azt, és felborítja annak egyensúlyát.</a:t>
            </a:r>
          </a:p>
          <a:p>
            <a:r>
              <a:rPr lang="hu-HU" sz="2000" b="1" dirty="0"/>
              <a:t>Pozitív stressz: </a:t>
            </a:r>
            <a:r>
              <a:rPr lang="hu-HU" sz="2000" dirty="0"/>
              <a:t>amikor az alkalmazkodás a tűrő- és teljesítőképességünkön belül marad</a:t>
            </a:r>
          </a:p>
        </p:txBody>
      </p:sp>
    </p:spTree>
    <p:extLst>
      <p:ext uri="{BB962C8B-B14F-4D97-AF65-F5344CB8AC3E}">
        <p14:creationId xmlns:p14="http://schemas.microsoft.com/office/powerpoint/2010/main" val="6914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E20309-1FB9-4818-BAFA-9C4C0534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81A7B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0759D1A-0F8A-ABE8-76EF-C413D9F3F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524250" cy="5431376"/>
          </a:xfrm>
        </p:spPr>
        <p:txBody>
          <a:bodyPr>
            <a:normAutofit/>
          </a:bodyPr>
          <a:lstStyle/>
          <a:p>
            <a:r>
              <a:rPr lang="hu-HU" dirty="0"/>
              <a:t>Okok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73D528-0AC5-C810-AABC-EA075993A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383" y="547386"/>
            <a:ext cx="5338320" cy="776777"/>
          </a:xfrm>
        </p:spPr>
        <p:txBody>
          <a:bodyPr anchor="ctr">
            <a:normAutofit/>
          </a:bodyPr>
          <a:lstStyle/>
          <a:p>
            <a:r>
              <a:rPr lang="hu-HU" sz="2000" b="1" dirty="0"/>
              <a:t>Társadalmi: </a:t>
            </a:r>
            <a:r>
              <a:rPr lang="hu-HU" sz="2000" dirty="0"/>
              <a:t>gyorsan és sokat alapelve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B44E8659-60E4-3315-A543-13FE8219354E}"/>
              </a:ext>
            </a:extLst>
          </p:cNvPr>
          <p:cNvSpPr txBox="1">
            <a:spLocks/>
          </p:cNvSpPr>
          <p:nvPr/>
        </p:nvSpPr>
        <p:spPr>
          <a:xfrm>
            <a:off x="6585909" y="2003087"/>
            <a:ext cx="5082835" cy="5857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/>
              <a:t>Múltból fakadó - feldolgozatlanság pl. kudarc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DDD03937-D27D-169F-5523-BDA693E158EF}"/>
              </a:ext>
            </a:extLst>
          </p:cNvPr>
          <p:cNvSpPr txBox="1">
            <a:spLocks/>
          </p:cNvSpPr>
          <p:nvPr/>
        </p:nvSpPr>
        <p:spPr>
          <a:xfrm>
            <a:off x="6574224" y="2984659"/>
            <a:ext cx="4697239" cy="568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/>
              <a:t>Jövőből fakadó – félelem pl. bizonytalanság, céltalanság </a:t>
            </a:r>
          </a:p>
        </p:txBody>
      </p:sp>
      <p:sp>
        <p:nvSpPr>
          <p:cNvPr id="6" name="Tartalom helye 2">
            <a:extLst>
              <a:ext uri="{FF2B5EF4-FFF2-40B4-BE49-F238E27FC236}">
                <a16:creationId xmlns:a16="http://schemas.microsoft.com/office/drawing/2014/main" id="{0F3E0259-DB9C-B5D9-2488-74D1A0784E92}"/>
              </a:ext>
            </a:extLst>
          </p:cNvPr>
          <p:cNvSpPr txBox="1">
            <a:spLocks/>
          </p:cNvSpPr>
          <p:nvPr/>
        </p:nvSpPr>
        <p:spPr>
          <a:xfrm>
            <a:off x="6585909" y="4701975"/>
            <a:ext cx="4048126" cy="448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/>
              <a:t>Társas kapcsolatokból fakadó</a:t>
            </a:r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F8C0F211-0CC9-BE58-4778-64B00D264959}"/>
              </a:ext>
            </a:extLst>
          </p:cNvPr>
          <p:cNvSpPr txBox="1">
            <a:spLocks/>
          </p:cNvSpPr>
          <p:nvPr/>
        </p:nvSpPr>
        <p:spPr>
          <a:xfrm>
            <a:off x="6585909" y="3874312"/>
            <a:ext cx="4048126" cy="448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/>
              <a:t>Függés, korlátozottság</a:t>
            </a:r>
          </a:p>
        </p:txBody>
      </p:sp>
      <p:sp>
        <p:nvSpPr>
          <p:cNvPr id="9" name="Tartalom helye 2">
            <a:extLst>
              <a:ext uri="{FF2B5EF4-FFF2-40B4-BE49-F238E27FC236}">
                <a16:creationId xmlns:a16="http://schemas.microsoft.com/office/drawing/2014/main" id="{F022CE7D-EFD8-99CE-E6A7-75EAF8DEF71D}"/>
              </a:ext>
            </a:extLst>
          </p:cNvPr>
          <p:cNvSpPr txBox="1">
            <a:spLocks/>
          </p:cNvSpPr>
          <p:nvPr/>
        </p:nvSpPr>
        <p:spPr>
          <a:xfrm>
            <a:off x="6585909" y="5427691"/>
            <a:ext cx="4048126" cy="448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/>
              <a:t>Közösségi viszonyokból fakadó</a:t>
            </a:r>
          </a:p>
        </p:txBody>
      </p:sp>
      <p:sp>
        <p:nvSpPr>
          <p:cNvPr id="16" name="Tartalom helye 2">
            <a:extLst>
              <a:ext uri="{FF2B5EF4-FFF2-40B4-BE49-F238E27FC236}">
                <a16:creationId xmlns:a16="http://schemas.microsoft.com/office/drawing/2014/main" id="{7238310A-3E34-6636-EDA7-AFE88D2C01FE}"/>
              </a:ext>
            </a:extLst>
          </p:cNvPr>
          <p:cNvSpPr txBox="1">
            <a:spLocks/>
          </p:cNvSpPr>
          <p:nvPr/>
        </p:nvSpPr>
        <p:spPr>
          <a:xfrm>
            <a:off x="4485638" y="1324163"/>
            <a:ext cx="4357193" cy="568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b="1" dirty="0"/>
              <a:t>Egyénen belül:</a:t>
            </a:r>
          </a:p>
        </p:txBody>
      </p:sp>
    </p:spTree>
    <p:extLst>
      <p:ext uri="{BB962C8B-B14F-4D97-AF65-F5344CB8AC3E}">
        <p14:creationId xmlns:p14="http://schemas.microsoft.com/office/powerpoint/2010/main" val="11035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9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894347-C9A9-4BFD-8A6D-05A2B0CDD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84ED281-4082-46F9-86EE-D78901367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"/>
            <a:ext cx="9379192" cy="4251280"/>
          </a:xfrm>
          <a:custGeom>
            <a:avLst/>
            <a:gdLst>
              <a:gd name="connsiteX0" fmla="*/ 9379192 w 9379192"/>
              <a:gd name="connsiteY0" fmla="*/ 3752527 h 3752527"/>
              <a:gd name="connsiteX1" fmla="*/ 3293459 w 9379192"/>
              <a:gd name="connsiteY1" fmla="*/ 3752527 h 3752527"/>
              <a:gd name="connsiteX2" fmla="*/ 3297156 w 9379192"/>
              <a:gd name="connsiteY2" fmla="*/ 3752055 h 3752527"/>
              <a:gd name="connsiteX3" fmla="*/ 3642095 w 9379192"/>
              <a:gd name="connsiteY3" fmla="*/ 3690141 h 3752527"/>
              <a:gd name="connsiteX4" fmla="*/ 2307659 w 9379192"/>
              <a:gd name="connsiteY4" fmla="*/ 3500267 h 3752527"/>
              <a:gd name="connsiteX5" fmla="*/ 2383194 w 9379192"/>
              <a:gd name="connsiteY5" fmla="*/ 3475501 h 3752527"/>
              <a:gd name="connsiteX6" fmla="*/ 2237161 w 9379192"/>
              <a:gd name="connsiteY6" fmla="*/ 3376437 h 3752527"/>
              <a:gd name="connsiteX7" fmla="*/ 1637924 w 9379192"/>
              <a:gd name="connsiteY7" fmla="*/ 3219585 h 3752527"/>
              <a:gd name="connsiteX8" fmla="*/ 2383194 w 9379192"/>
              <a:gd name="connsiteY8" fmla="*/ 2955415 h 3752527"/>
              <a:gd name="connsiteX9" fmla="*/ 1542249 w 9379192"/>
              <a:gd name="connsiteY9" fmla="*/ 2596307 h 3752527"/>
              <a:gd name="connsiteX10" fmla="*/ 1114221 w 9379192"/>
              <a:gd name="connsiteY10" fmla="*/ 2509625 h 3752527"/>
              <a:gd name="connsiteX11" fmla="*/ 2524191 w 9379192"/>
              <a:gd name="connsiteY11" fmla="*/ 2059708 h 3752527"/>
              <a:gd name="connsiteX12" fmla="*/ 238027 w 9379192"/>
              <a:gd name="connsiteY12" fmla="*/ 1836815 h 3752527"/>
              <a:gd name="connsiteX13" fmla="*/ 424343 w 9379192"/>
              <a:gd name="connsiteY13" fmla="*/ 1746006 h 3752527"/>
              <a:gd name="connsiteX14" fmla="*/ 1844384 w 9379192"/>
              <a:gd name="connsiteY14" fmla="*/ 1770772 h 3752527"/>
              <a:gd name="connsiteX15" fmla="*/ 2081058 w 9379192"/>
              <a:gd name="connsiteY15" fmla="*/ 1700602 h 3752527"/>
              <a:gd name="connsiteX16" fmla="*/ 1844384 w 9379192"/>
              <a:gd name="connsiteY16" fmla="*/ 1589154 h 3752527"/>
              <a:gd name="connsiteX17" fmla="*/ 922869 w 9379192"/>
              <a:gd name="connsiteY17" fmla="*/ 1506601 h 3752527"/>
              <a:gd name="connsiteX18" fmla="*/ 681160 w 9379192"/>
              <a:gd name="connsiteY18" fmla="*/ 1320855 h 3752527"/>
              <a:gd name="connsiteX19" fmla="*/ 273276 w 9379192"/>
              <a:gd name="connsiteY19" fmla="*/ 1106216 h 3752527"/>
              <a:gd name="connsiteX20" fmla="*/ 555269 w 9379192"/>
              <a:gd name="connsiteY20" fmla="*/ 928727 h 3752527"/>
              <a:gd name="connsiteX21" fmla="*/ 97029 w 9379192"/>
              <a:gd name="connsiteY21" fmla="*/ 664555 h 3752527"/>
              <a:gd name="connsiteX22" fmla="*/ 227955 w 9379192"/>
              <a:gd name="connsiteY22" fmla="*/ 317831 h 3752527"/>
              <a:gd name="connsiteX23" fmla="*/ 998402 w 9379192"/>
              <a:gd name="connsiteY23" fmla="*/ 235277 h 3752527"/>
              <a:gd name="connsiteX24" fmla="*/ 2030701 w 9379192"/>
              <a:gd name="connsiteY24" fmla="*/ 115575 h 3752527"/>
              <a:gd name="connsiteX25" fmla="*/ 3068036 w 9379192"/>
              <a:gd name="connsiteY25" fmla="*/ 12383 h 3752527"/>
              <a:gd name="connsiteX26" fmla="*/ 4105370 w 9379192"/>
              <a:gd name="connsiteY26" fmla="*/ 12383 h 3752527"/>
              <a:gd name="connsiteX27" fmla="*/ 4402472 w 9379192"/>
              <a:gd name="connsiteY27" fmla="*/ 20638 h 3752527"/>
              <a:gd name="connsiteX28" fmla="*/ 4407507 w 9379192"/>
              <a:gd name="connsiteY28" fmla="*/ 20638 h 3752527"/>
              <a:gd name="connsiteX29" fmla="*/ 5696622 w 9379192"/>
              <a:gd name="connsiteY29" fmla="*/ 57788 h 3752527"/>
              <a:gd name="connsiteX30" fmla="*/ 6175004 w 9379192"/>
              <a:gd name="connsiteY30" fmla="*/ 61915 h 3752527"/>
              <a:gd name="connsiteX31" fmla="*/ 7212339 w 9379192"/>
              <a:gd name="connsiteY31" fmla="*/ 66042 h 3752527"/>
              <a:gd name="connsiteX32" fmla="*/ 8244638 w 9379192"/>
              <a:gd name="connsiteY32" fmla="*/ 49532 h 3752527"/>
              <a:gd name="connsiteX33" fmla="*/ 9292044 w 9379192"/>
              <a:gd name="connsiteY33" fmla="*/ 0 h 3752527"/>
              <a:gd name="connsiteX34" fmla="*/ 9379192 w 9379192"/>
              <a:gd name="connsiteY34" fmla="*/ 2762 h 3752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379192" h="3752527">
                <a:moveTo>
                  <a:pt x="9379192" y="3752527"/>
                </a:moveTo>
                <a:lnTo>
                  <a:pt x="3293459" y="3752527"/>
                </a:lnTo>
                <a:lnTo>
                  <a:pt x="3297156" y="3752055"/>
                </a:lnTo>
                <a:cubicBezTo>
                  <a:pt x="3412975" y="3736577"/>
                  <a:pt x="3551454" y="3714906"/>
                  <a:pt x="3642095" y="3690141"/>
                </a:cubicBezTo>
                <a:cubicBezTo>
                  <a:pt x="3380244" y="3686012"/>
                  <a:pt x="2347945" y="3529162"/>
                  <a:pt x="2307659" y="3500267"/>
                </a:cubicBezTo>
                <a:cubicBezTo>
                  <a:pt x="2327803" y="3492012"/>
                  <a:pt x="2358017" y="3483757"/>
                  <a:pt x="2383194" y="3475501"/>
                </a:cubicBezTo>
                <a:cubicBezTo>
                  <a:pt x="2327803" y="3450736"/>
                  <a:pt x="2282482" y="3421842"/>
                  <a:pt x="2237161" y="3376437"/>
                </a:cubicBezTo>
                <a:cubicBezTo>
                  <a:pt x="2091129" y="3223714"/>
                  <a:pt x="1844384" y="3277374"/>
                  <a:pt x="1637924" y="3219585"/>
                </a:cubicBezTo>
                <a:cubicBezTo>
                  <a:pt x="1768850" y="2897627"/>
                  <a:pt x="2116307" y="3017329"/>
                  <a:pt x="2383194" y="2955415"/>
                </a:cubicBezTo>
                <a:cubicBezTo>
                  <a:pt x="1683245" y="2765541"/>
                  <a:pt x="1819207" y="2666477"/>
                  <a:pt x="1542249" y="2596307"/>
                </a:cubicBezTo>
                <a:cubicBezTo>
                  <a:pt x="1194791" y="2509625"/>
                  <a:pt x="1114221" y="2509625"/>
                  <a:pt x="1114221" y="2509625"/>
                </a:cubicBezTo>
                <a:cubicBezTo>
                  <a:pt x="1522105" y="2245455"/>
                  <a:pt x="2010559" y="2530264"/>
                  <a:pt x="2524191" y="2059708"/>
                </a:cubicBezTo>
                <a:cubicBezTo>
                  <a:pt x="2030701" y="1993667"/>
                  <a:pt x="555269" y="1960645"/>
                  <a:pt x="238027" y="1836815"/>
                </a:cubicBezTo>
                <a:cubicBezTo>
                  <a:pt x="358880" y="1882219"/>
                  <a:pt x="368952" y="1746006"/>
                  <a:pt x="424343" y="1746006"/>
                </a:cubicBezTo>
                <a:cubicBezTo>
                  <a:pt x="892655" y="1741879"/>
                  <a:pt x="1371037" y="1820305"/>
                  <a:pt x="1844384" y="1770772"/>
                </a:cubicBezTo>
                <a:cubicBezTo>
                  <a:pt x="1929989" y="1766645"/>
                  <a:pt x="2065951" y="1803793"/>
                  <a:pt x="2081058" y="1700602"/>
                </a:cubicBezTo>
                <a:cubicBezTo>
                  <a:pt x="2096164" y="1572644"/>
                  <a:pt x="1919919" y="1601537"/>
                  <a:pt x="1844384" y="1589154"/>
                </a:cubicBezTo>
                <a:cubicBezTo>
                  <a:pt x="1537212" y="1547877"/>
                  <a:pt x="1235076" y="1531367"/>
                  <a:pt x="922869" y="1506601"/>
                </a:cubicBezTo>
                <a:cubicBezTo>
                  <a:pt x="791943" y="1494218"/>
                  <a:pt x="630804" y="1518984"/>
                  <a:pt x="681160" y="1320855"/>
                </a:cubicBezTo>
                <a:cubicBezTo>
                  <a:pt x="640874" y="1130983"/>
                  <a:pt x="399166" y="1197025"/>
                  <a:pt x="273276" y="1106216"/>
                </a:cubicBezTo>
                <a:cubicBezTo>
                  <a:pt x="333703" y="998897"/>
                  <a:pt x="504913" y="1073196"/>
                  <a:pt x="555269" y="928727"/>
                </a:cubicBezTo>
                <a:cubicBezTo>
                  <a:pt x="313560" y="974131"/>
                  <a:pt x="338738" y="660428"/>
                  <a:pt x="97029" y="664555"/>
                </a:cubicBezTo>
                <a:cubicBezTo>
                  <a:pt x="-104395" y="478810"/>
                  <a:pt x="41638" y="388001"/>
                  <a:pt x="227955" y="317831"/>
                </a:cubicBezTo>
                <a:cubicBezTo>
                  <a:pt x="469664" y="231150"/>
                  <a:pt x="736551" y="251788"/>
                  <a:pt x="998402" y="235277"/>
                </a:cubicBezTo>
                <a:cubicBezTo>
                  <a:pt x="1345860" y="198128"/>
                  <a:pt x="1678209" y="111447"/>
                  <a:pt x="2030701" y="115575"/>
                </a:cubicBezTo>
                <a:cubicBezTo>
                  <a:pt x="2363052" y="28893"/>
                  <a:pt x="2730650" y="123829"/>
                  <a:pt x="3068036" y="12383"/>
                </a:cubicBezTo>
                <a:cubicBezTo>
                  <a:pt x="3410457" y="12383"/>
                  <a:pt x="3757914" y="12383"/>
                  <a:pt x="4105370" y="12383"/>
                </a:cubicBezTo>
                <a:cubicBezTo>
                  <a:pt x="4206084" y="16510"/>
                  <a:pt x="4301759" y="16510"/>
                  <a:pt x="4402472" y="20638"/>
                </a:cubicBezTo>
                <a:cubicBezTo>
                  <a:pt x="4402472" y="20638"/>
                  <a:pt x="4407507" y="20638"/>
                  <a:pt x="4407507" y="20638"/>
                </a:cubicBezTo>
                <a:cubicBezTo>
                  <a:pt x="4840570" y="33022"/>
                  <a:pt x="5268596" y="41276"/>
                  <a:pt x="5696622" y="57788"/>
                </a:cubicBezTo>
                <a:cubicBezTo>
                  <a:pt x="5857761" y="57788"/>
                  <a:pt x="6013864" y="61915"/>
                  <a:pt x="6175004" y="61915"/>
                </a:cubicBezTo>
                <a:cubicBezTo>
                  <a:pt x="6517425" y="82553"/>
                  <a:pt x="6864883" y="94936"/>
                  <a:pt x="7212339" y="66042"/>
                </a:cubicBezTo>
                <a:cubicBezTo>
                  <a:pt x="7559796" y="90809"/>
                  <a:pt x="7897182" y="74298"/>
                  <a:pt x="8244638" y="49532"/>
                </a:cubicBezTo>
                <a:cubicBezTo>
                  <a:pt x="8597130" y="78426"/>
                  <a:pt x="8944587" y="37149"/>
                  <a:pt x="9292044" y="0"/>
                </a:cubicBezTo>
                <a:lnTo>
                  <a:pt x="9379192" y="2762"/>
                </a:lnTo>
                <a:close/>
              </a:path>
            </a:pathLst>
          </a:custGeom>
          <a:solidFill>
            <a:srgbClr val="81A7B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31D9B7-48AB-4407-A9E8-13391FCB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9902" flipV="1">
            <a:off x="5210629" y="4242714"/>
            <a:ext cx="7104297" cy="3137347"/>
          </a:xfrm>
          <a:custGeom>
            <a:avLst/>
            <a:gdLst>
              <a:gd name="connsiteX0" fmla="*/ 6772629 w 7104297"/>
              <a:gd name="connsiteY0" fmla="*/ 3137347 h 3137347"/>
              <a:gd name="connsiteX1" fmla="*/ 7104297 w 7104297"/>
              <a:gd name="connsiteY1" fmla="*/ 1081624 h 3137347"/>
              <a:gd name="connsiteX2" fmla="*/ 400225 w 7104297"/>
              <a:gd name="connsiteY2" fmla="*/ 0 h 3137347"/>
              <a:gd name="connsiteX3" fmla="*/ 277738 w 7104297"/>
              <a:gd name="connsiteY3" fmla="*/ 5048 h 3137347"/>
              <a:gd name="connsiteX4" fmla="*/ 0 w 7104297"/>
              <a:gd name="connsiteY4" fmla="*/ 23585 h 3137347"/>
              <a:gd name="connsiteX5" fmla="*/ 296410 w 7104297"/>
              <a:gd name="connsiteY5" fmla="*/ 136472 h 3137347"/>
              <a:gd name="connsiteX6" fmla="*/ 396403 w 7104297"/>
              <a:gd name="connsiteY6" fmla="*/ 445861 h 3137347"/>
              <a:gd name="connsiteX7" fmla="*/ 760665 w 7104297"/>
              <a:gd name="connsiteY7" fmla="*/ 621461 h 3137347"/>
              <a:gd name="connsiteX8" fmla="*/ 996368 w 7104297"/>
              <a:gd name="connsiteY8" fmla="*/ 684176 h 3137347"/>
              <a:gd name="connsiteX9" fmla="*/ 1535617 w 7104297"/>
              <a:gd name="connsiteY9" fmla="*/ 776157 h 3137347"/>
              <a:gd name="connsiteX10" fmla="*/ 1614185 w 7104297"/>
              <a:gd name="connsiteY10" fmla="*/ 926671 h 3137347"/>
              <a:gd name="connsiteX11" fmla="*/ 1682037 w 7104297"/>
              <a:gd name="connsiteY11" fmla="*/ 1093909 h 3137347"/>
              <a:gd name="connsiteX12" fmla="*/ 1824886 w 7104297"/>
              <a:gd name="connsiteY12" fmla="*/ 1202614 h 3137347"/>
              <a:gd name="connsiteX13" fmla="*/ 714243 w 7104297"/>
              <a:gd name="connsiteY13" fmla="*/ 1185890 h 3137347"/>
              <a:gd name="connsiteX14" fmla="*/ 1967733 w 7104297"/>
              <a:gd name="connsiteY14" fmla="*/ 1537090 h 3137347"/>
              <a:gd name="connsiteX15" fmla="*/ 1857026 w 7104297"/>
              <a:gd name="connsiteY15" fmla="*/ 1675062 h 3137347"/>
              <a:gd name="connsiteX16" fmla="*/ 2542697 w 7104297"/>
              <a:gd name="connsiteY16" fmla="*/ 1863205 h 3137347"/>
              <a:gd name="connsiteX17" fmla="*/ 2174863 w 7104297"/>
              <a:gd name="connsiteY17" fmla="*/ 1884109 h 3137347"/>
              <a:gd name="connsiteX18" fmla="*/ 4314015 w 7104297"/>
              <a:gd name="connsiteY18" fmla="*/ 2670128 h 3137347"/>
              <a:gd name="connsiteX19" fmla="*/ 5430784 w 7104297"/>
              <a:gd name="connsiteY19" fmla="*/ 2889725 h 3137347"/>
              <a:gd name="connsiteX20" fmla="*/ 6613344 w 7104297"/>
              <a:gd name="connsiteY20" fmla="*/ 3108822 h 31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04297" h="3137347">
                <a:moveTo>
                  <a:pt x="6772629" y="3137347"/>
                </a:moveTo>
                <a:lnTo>
                  <a:pt x="7104297" y="1081624"/>
                </a:lnTo>
                <a:lnTo>
                  <a:pt x="400225" y="0"/>
                </a:lnTo>
                <a:lnTo>
                  <a:pt x="277738" y="5048"/>
                </a:lnTo>
                <a:cubicBezTo>
                  <a:pt x="185423" y="9801"/>
                  <a:pt x="92851" y="15745"/>
                  <a:pt x="0" y="23585"/>
                </a:cubicBezTo>
                <a:cubicBezTo>
                  <a:pt x="96424" y="149013"/>
                  <a:pt x="221416" y="44490"/>
                  <a:pt x="296410" y="136472"/>
                </a:cubicBezTo>
                <a:cubicBezTo>
                  <a:pt x="224986" y="328795"/>
                  <a:pt x="253557" y="433318"/>
                  <a:pt x="396403" y="445861"/>
                </a:cubicBezTo>
                <a:cubicBezTo>
                  <a:pt x="535682" y="458403"/>
                  <a:pt x="685672" y="391507"/>
                  <a:pt x="760665" y="621461"/>
                </a:cubicBezTo>
                <a:cubicBezTo>
                  <a:pt x="782093" y="692537"/>
                  <a:pt x="914229" y="671633"/>
                  <a:pt x="996368" y="684176"/>
                </a:cubicBezTo>
                <a:cubicBezTo>
                  <a:pt x="1174926" y="713442"/>
                  <a:pt x="1364202" y="684176"/>
                  <a:pt x="1535617" y="776157"/>
                </a:cubicBezTo>
                <a:cubicBezTo>
                  <a:pt x="1603471" y="809604"/>
                  <a:pt x="1649896" y="834690"/>
                  <a:pt x="1614185" y="926671"/>
                </a:cubicBezTo>
                <a:cubicBezTo>
                  <a:pt x="1578472" y="1022833"/>
                  <a:pt x="1624898" y="1056279"/>
                  <a:pt x="1682037" y="1093909"/>
                </a:cubicBezTo>
                <a:cubicBezTo>
                  <a:pt x="1724892" y="1123175"/>
                  <a:pt x="1789173" y="1114814"/>
                  <a:pt x="1824886" y="1202614"/>
                </a:cubicBezTo>
                <a:cubicBezTo>
                  <a:pt x="1449909" y="1190070"/>
                  <a:pt x="1085647" y="1118994"/>
                  <a:pt x="714243" y="1185890"/>
                </a:cubicBezTo>
                <a:cubicBezTo>
                  <a:pt x="1121358" y="1353128"/>
                  <a:pt x="1567759" y="1344765"/>
                  <a:pt x="1967733" y="1537090"/>
                </a:cubicBezTo>
                <a:cubicBezTo>
                  <a:pt x="1953448" y="1603986"/>
                  <a:pt x="1860597" y="1574718"/>
                  <a:pt x="1857026" y="1675062"/>
                </a:cubicBezTo>
                <a:cubicBezTo>
                  <a:pt x="2067727" y="1779586"/>
                  <a:pt x="2321284" y="1708508"/>
                  <a:pt x="2542697" y="1863205"/>
                </a:cubicBezTo>
                <a:cubicBezTo>
                  <a:pt x="2414134" y="1934281"/>
                  <a:pt x="2296285" y="1817213"/>
                  <a:pt x="2174863" y="1884109"/>
                </a:cubicBezTo>
                <a:cubicBezTo>
                  <a:pt x="2214147" y="1984452"/>
                  <a:pt x="3992607" y="2603233"/>
                  <a:pt x="4314015" y="2670128"/>
                </a:cubicBezTo>
                <a:cubicBezTo>
                  <a:pt x="4559090" y="2721868"/>
                  <a:pt x="4976921" y="2803592"/>
                  <a:pt x="5430784" y="2889725"/>
                </a:cubicBezTo>
                <a:cubicBezTo>
                  <a:pt x="5827914" y="2965093"/>
                  <a:pt x="6252633" y="3043836"/>
                  <a:pt x="6613344" y="3108822"/>
                </a:cubicBezTo>
                <a:close/>
              </a:path>
            </a:pathLst>
          </a:custGeom>
          <a:solidFill>
            <a:srgbClr val="81A7BB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3459396-3C0B-4F0F-1853-00CE830E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7845"/>
            <a:ext cx="9658350" cy="41294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z="6000" i="0" dirty="0"/>
              <a:t>1-10-es skálán mennyire vagy elégedett a stressztűrő képességeddel?</a:t>
            </a:r>
            <a:endParaRPr lang="en-US" sz="6000" i="0" dirty="0"/>
          </a:p>
        </p:txBody>
      </p:sp>
    </p:spTree>
    <p:extLst>
      <p:ext uri="{BB962C8B-B14F-4D97-AF65-F5344CB8AC3E}">
        <p14:creationId xmlns:p14="http://schemas.microsoft.com/office/powerpoint/2010/main" val="4127493722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412440"/>
      </a:dk2>
      <a:lt2>
        <a:srgbClr val="E8E4E2"/>
      </a:lt2>
      <a:accent1>
        <a:srgbClr val="81A7BB"/>
      </a:accent1>
      <a:accent2>
        <a:srgbClr val="7F8DBA"/>
      </a:accent2>
      <a:accent3>
        <a:srgbClr val="9F96C6"/>
      </a:accent3>
      <a:accent4>
        <a:srgbClr val="A27FBA"/>
      </a:accent4>
      <a:accent5>
        <a:srgbClr val="C492C3"/>
      </a:accent5>
      <a:accent6>
        <a:srgbClr val="BA7FA0"/>
      </a:accent6>
      <a:hlink>
        <a:srgbClr val="A7775C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664</Words>
  <Application>Microsoft Office PowerPoint</Application>
  <PresentationFormat>Szélesvásznú</PresentationFormat>
  <Paragraphs>66</Paragraphs>
  <Slides>14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Elephant</vt:lpstr>
      <vt:lpstr>BrushVTI</vt:lpstr>
      <vt:lpstr>Mi az a stressz, és mit kezdjünk vele?</vt:lpstr>
      <vt:lpstr>STRESSZ</vt:lpstr>
      <vt:lpstr>A  fogalom eredete </vt:lpstr>
      <vt:lpstr>Definíció</vt:lpstr>
      <vt:lpstr>PowerPoint-bemutató</vt:lpstr>
      <vt:lpstr>Fázisai</vt:lpstr>
      <vt:lpstr>„A stresszmentes állapot a halál.”</vt:lpstr>
      <vt:lpstr>Okok</vt:lpstr>
      <vt:lpstr>1-10-es skálán mennyire vagy elégedett a stressztűrő képességeddel?</vt:lpstr>
      <vt:lpstr>Mit tett vajon Selye János, a 17 sikertelen Nobel-díj jelölés után?</vt:lpstr>
      <vt:lpstr>„Nem a stressz öl meg, hanem az, ahogyan reagálsz rá.” – Selye J.</vt:lpstr>
      <vt:lpstr>Lehetséges megoldás – gondoskodás másokról?</vt:lpstr>
      <vt:lpstr>Hogyan lehet egyensúlyra találni?</vt:lpstr>
      <vt:lpstr>Bármi legyen, gazdagít…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az a stressz, és mit kezdünk vele?</dc:title>
  <dc:creator>Kalapos Judit Edina</dc:creator>
  <cp:lastModifiedBy>Révai László</cp:lastModifiedBy>
  <cp:revision>22</cp:revision>
  <dcterms:created xsi:type="dcterms:W3CDTF">2023-05-29T02:53:52Z</dcterms:created>
  <dcterms:modified xsi:type="dcterms:W3CDTF">2023-09-28T06:10:41Z</dcterms:modified>
</cp:coreProperties>
</file>