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85" r:id="rId7"/>
    <p:sldId id="286" r:id="rId8"/>
    <p:sldId id="272" r:id="rId9"/>
    <p:sldId id="273" r:id="rId10"/>
    <p:sldId id="259" r:id="rId11"/>
    <p:sldId id="258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60" r:id="rId20"/>
    <p:sldId id="281" r:id="rId21"/>
    <p:sldId id="282" r:id="rId22"/>
    <p:sldId id="268" r:id="rId23"/>
    <p:sldId id="283" r:id="rId24"/>
    <p:sldId id="270" r:id="rId25"/>
    <p:sldId id="271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no49twa4DqKn8+LWFjpDOV0cd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1A930-6788-1DC6-B12E-9F7C436E38B8}" v="28" dt="2025-11-13T12:19:22.997"/>
    <p1510:client id="{B379DFEE-47D2-0BFD-C86B-191956DDB8DF}" v="39" dt="2025-11-13T15:06:51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F413C72B-DD22-5E69-CD4C-34E4F9114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>
            <a:extLst>
              <a:ext uri="{FF2B5EF4-FFF2-40B4-BE49-F238E27FC236}">
                <a16:creationId xmlns:a16="http://schemas.microsoft.com/office/drawing/2014/main" id="{C9748AA7-FCC0-D381-D9FD-0D3B28AD3F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https://pte.hu/hu/felveteli/irany-pte-app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https://pte.hu/hu/felveteli/virtualis-tura</a:t>
            </a:r>
            <a:endParaRPr dirty="0"/>
          </a:p>
        </p:txBody>
      </p:sp>
      <p:sp>
        <p:nvSpPr>
          <p:cNvPr id="141" name="Google Shape;141;p5:notes">
            <a:extLst>
              <a:ext uri="{FF2B5EF4-FFF2-40B4-BE49-F238E27FC236}">
                <a16:creationId xmlns:a16="http://schemas.microsoft.com/office/drawing/2014/main" id="{A57BAEA0-05AD-50BC-7145-9786CE4F18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8801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02BCDAC4-FCCB-AD6D-722A-66769659C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>
            <a:extLst>
              <a:ext uri="{FF2B5EF4-FFF2-40B4-BE49-F238E27FC236}">
                <a16:creationId xmlns:a16="http://schemas.microsoft.com/office/drawing/2014/main" id="{130E7ABD-BE99-5386-817D-F7B5A34AAB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https://pte.hu/hu/felveteli/kepzes</a:t>
            </a:r>
            <a:endParaRPr dirty="0"/>
          </a:p>
        </p:txBody>
      </p:sp>
      <p:sp>
        <p:nvSpPr>
          <p:cNvPr id="141" name="Google Shape;141;p5:notes">
            <a:extLst>
              <a:ext uri="{FF2B5EF4-FFF2-40B4-BE49-F238E27FC236}">
                <a16:creationId xmlns:a16="http://schemas.microsoft.com/office/drawing/2014/main" id="{4C328FDE-E71B-29C0-4159-8FA67D0505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389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87a19a8b9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387a19a8b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79F33E5F-8ABC-5F7C-70B9-9262D63D1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>
            <a:extLst>
              <a:ext uri="{FF2B5EF4-FFF2-40B4-BE49-F238E27FC236}">
                <a16:creationId xmlns:a16="http://schemas.microsoft.com/office/drawing/2014/main" id="{40396957-7B28-589D-C475-13A0513095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>
            <a:extLst>
              <a:ext uri="{FF2B5EF4-FFF2-40B4-BE49-F238E27FC236}">
                <a16:creationId xmlns:a16="http://schemas.microsoft.com/office/drawing/2014/main" id="{D9723EC0-C5EC-31CD-0A82-FEFD5F7256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3046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31E23795-8B42-9432-3F78-474A5B522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6EA7C4A2-268A-7669-0300-664C523468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https://pte.hu/hu/felveteli/palyavalasztas/kozepiskolasoknak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https://pte.hu/hu/felveteli/palyavalasztas/palyaorientacios-programcsomag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https://pte.hu/hu/felveteli/palyavalasztas/irany-pte-kulturfeszt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https://pte.hu/hu/felveteli/palyavalasztas/lehetosegek-kozepsikolasoknak</a:t>
            </a:r>
            <a:endParaRPr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8333CAB9-BEE8-9805-D217-3690C71F1A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562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D1BAEB13-4A19-4E47-D4B0-581FBECCF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>
            <a:extLst>
              <a:ext uri="{FF2B5EF4-FFF2-40B4-BE49-F238E27FC236}">
                <a16:creationId xmlns:a16="http://schemas.microsoft.com/office/drawing/2014/main" id="{E4DAD689-1D48-202D-A7A6-6BE839B6F3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https://pte.hu/hu/felveteli/palyavalasztas/online-fogadoora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https://pte.hu/hu/felveteli/palyavalasztas/osztalykirandulas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https://pte.hu/hu/felveteli/palyavalasztas/nemzetkozi-lehetosegek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https://pte.hu/hu/felveteli/felveteli-informaciok/kari-kiadvanyok</a:t>
            </a:r>
            <a:endParaRPr dirty="0"/>
          </a:p>
        </p:txBody>
      </p:sp>
      <p:sp>
        <p:nvSpPr>
          <p:cNvPr id="66" name="Google Shape;66;p2:notes">
            <a:extLst>
              <a:ext uri="{FF2B5EF4-FFF2-40B4-BE49-F238E27FC236}">
                <a16:creationId xmlns:a16="http://schemas.microsoft.com/office/drawing/2014/main" id="{BDA17E77-0527-2FC1-06B3-2FD24D95CF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328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https://uniscore.affinityworks.hu/pecsi-tudomanyegyetem</a:t>
            </a:r>
            <a:endParaRPr dirty="0"/>
          </a:p>
        </p:txBody>
      </p:sp>
      <p:sp>
        <p:nvSpPr>
          <p:cNvPr id="77" name="Google Shape;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F85FE975-A210-C12A-4DEF-63584AD1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>
            <a:extLst>
              <a:ext uri="{FF2B5EF4-FFF2-40B4-BE49-F238E27FC236}">
                <a16:creationId xmlns:a16="http://schemas.microsoft.com/office/drawing/2014/main" id="{A3703126-7275-FFFF-B0C8-29C4F896A1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https://uniscore.affinityworks.hu/pecsi-tudomanyegyetem</a:t>
            </a:r>
            <a:endParaRPr dirty="0"/>
          </a:p>
        </p:txBody>
      </p:sp>
      <p:sp>
        <p:nvSpPr>
          <p:cNvPr id="77" name="Google Shape;77;p4:notes">
            <a:extLst>
              <a:ext uri="{FF2B5EF4-FFF2-40B4-BE49-F238E27FC236}">
                <a16:creationId xmlns:a16="http://schemas.microsoft.com/office/drawing/2014/main" id="{6B85D3DF-C56E-FDE6-3775-FB9AF88FEC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635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605E4596-7CFB-6220-3BA8-9EFF9F84D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>
            <a:extLst>
              <a:ext uri="{FF2B5EF4-FFF2-40B4-BE49-F238E27FC236}">
                <a16:creationId xmlns:a16="http://schemas.microsoft.com/office/drawing/2014/main" id="{62725E03-22D2-BE14-5EB4-FBC876C6AC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:notes">
            <a:extLst>
              <a:ext uri="{FF2B5EF4-FFF2-40B4-BE49-F238E27FC236}">
                <a16:creationId xmlns:a16="http://schemas.microsoft.com/office/drawing/2014/main" id="{0586D7FA-B734-EFC3-EBD5-6F05210693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9077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>
          <a:extLst>
            <a:ext uri="{FF2B5EF4-FFF2-40B4-BE49-F238E27FC236}">
              <a16:creationId xmlns:a16="http://schemas.microsoft.com/office/drawing/2014/main" id="{84FADCC4-8B13-07BA-3431-0903D8FE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:notes">
            <a:extLst>
              <a:ext uri="{FF2B5EF4-FFF2-40B4-BE49-F238E27FC236}">
                <a16:creationId xmlns:a16="http://schemas.microsoft.com/office/drawing/2014/main" id="{6FE696AF-9F58-2A79-6117-52198C4561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:notes">
            <a:extLst>
              <a:ext uri="{FF2B5EF4-FFF2-40B4-BE49-F238E27FC236}">
                <a16:creationId xmlns:a16="http://schemas.microsoft.com/office/drawing/2014/main" id="{B1A048AF-8B81-BBFF-E988-456A184917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541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>
  <p:cSld name="Üre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body" idx="1"/>
          </p:nvPr>
        </p:nvSpPr>
        <p:spPr>
          <a:xfrm>
            <a:off x="838201" y="270114"/>
            <a:ext cx="5340351" cy="46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>
  <p:cSld name="Cím és tartalom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>
            <a:spLocks noGrp="1"/>
          </p:cNvSpPr>
          <p:nvPr>
            <p:ph type="title"/>
          </p:nvPr>
        </p:nvSpPr>
        <p:spPr>
          <a:xfrm>
            <a:off x="838200" y="1061984"/>
            <a:ext cx="10515600" cy="102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body" idx="1"/>
          </p:nvPr>
        </p:nvSpPr>
        <p:spPr>
          <a:xfrm>
            <a:off x="838200" y="2091193"/>
            <a:ext cx="10515600" cy="408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/>
          <p:nvPr/>
        </p:nvSpPr>
        <p:spPr>
          <a:xfrm>
            <a:off x="11016346" y="207686"/>
            <a:ext cx="674911" cy="674911"/>
          </a:xfrm>
          <a:custGeom>
            <a:avLst/>
            <a:gdLst/>
            <a:ahLst/>
            <a:cxnLst/>
            <a:rect l="l" t="t" r="r" b="b"/>
            <a:pathLst>
              <a:path w="1739931" h="1739931" extrusionOk="0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8"/>
          <p:cNvSpPr/>
          <p:nvPr/>
        </p:nvSpPr>
        <p:spPr>
          <a:xfrm>
            <a:off x="11016345" y="882597"/>
            <a:ext cx="674911" cy="674911"/>
          </a:xfrm>
          <a:custGeom>
            <a:avLst/>
            <a:gdLst/>
            <a:ahLst/>
            <a:cxnLst/>
            <a:rect l="l" t="t" r="r" b="b"/>
            <a:pathLst>
              <a:path w="1739931" h="1739931" extrusionOk="0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3071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071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2"/>
          </p:nvPr>
        </p:nvSpPr>
        <p:spPr>
          <a:xfrm>
            <a:off x="838201" y="270114"/>
            <a:ext cx="5340351" cy="46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71B8"/>
              </a:buClr>
              <a:buSzPts val="1200"/>
              <a:buNone/>
              <a:defRPr sz="1200" b="1">
                <a:solidFill>
                  <a:srgbClr val="3071B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9"/>
          <p:cNvSpPr txBox="1">
            <a:spLocks noGrp="1"/>
          </p:cNvSpPr>
          <p:nvPr>
            <p:ph type="title"/>
          </p:nvPr>
        </p:nvSpPr>
        <p:spPr>
          <a:xfrm>
            <a:off x="839788" y="7302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1"/>
          </p:nvPr>
        </p:nvSpPr>
        <p:spPr>
          <a:xfrm>
            <a:off x="839789" y="2046288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71B8"/>
              </a:buClr>
              <a:buSzPts val="2000"/>
              <a:buNone/>
              <a:defRPr sz="2000" b="1">
                <a:solidFill>
                  <a:srgbClr val="3071B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2"/>
          </p:nvPr>
        </p:nvSpPr>
        <p:spPr>
          <a:xfrm>
            <a:off x="839789" y="2870202"/>
            <a:ext cx="5157787" cy="328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3"/>
          </p:nvPr>
        </p:nvSpPr>
        <p:spPr>
          <a:xfrm>
            <a:off x="6172201" y="2046288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71B8"/>
              </a:buClr>
              <a:buSzPts val="2000"/>
              <a:buNone/>
              <a:defRPr sz="2000" b="1">
                <a:solidFill>
                  <a:srgbClr val="3071B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4"/>
          </p:nvPr>
        </p:nvSpPr>
        <p:spPr>
          <a:xfrm>
            <a:off x="6172201" y="2870202"/>
            <a:ext cx="5183188" cy="3283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/>
          <p:nvPr/>
        </p:nvSpPr>
        <p:spPr>
          <a:xfrm>
            <a:off x="11252941" y="178836"/>
            <a:ext cx="642695" cy="642695"/>
          </a:xfrm>
          <a:custGeom>
            <a:avLst/>
            <a:gdLst/>
            <a:ahLst/>
            <a:cxnLst/>
            <a:rect l="l" t="t" r="r" b="b"/>
            <a:pathLst>
              <a:path w="954487" h="954487" extrusionOk="0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9"/>
          <p:cNvSpPr/>
          <p:nvPr/>
        </p:nvSpPr>
        <p:spPr>
          <a:xfrm>
            <a:off x="207763" y="5696275"/>
            <a:ext cx="457400" cy="457400"/>
          </a:xfrm>
          <a:custGeom>
            <a:avLst/>
            <a:gdLst/>
            <a:ahLst/>
            <a:cxnLst/>
            <a:rect l="l" t="t" r="r" b="b"/>
            <a:pathLst>
              <a:path w="1739931" h="1739931" extrusionOk="0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19"/>
          <p:cNvSpPr txBox="1">
            <a:spLocks noGrp="1"/>
          </p:cNvSpPr>
          <p:nvPr>
            <p:ph type="body" idx="5"/>
          </p:nvPr>
        </p:nvSpPr>
        <p:spPr>
          <a:xfrm>
            <a:off x="838201" y="270114"/>
            <a:ext cx="5340351" cy="46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71B8"/>
              </a:buClr>
              <a:buSzPts val="1200"/>
              <a:buNone/>
              <a:defRPr sz="1200" b="1">
                <a:solidFill>
                  <a:srgbClr val="3071B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>
  <p:cSld name="Szakaszfejléc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71B8"/>
              </a:buClr>
              <a:buSzPts val="2400"/>
              <a:buNone/>
              <a:defRPr sz="2400">
                <a:solidFill>
                  <a:srgbClr val="30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0"/>
          <p:cNvSpPr/>
          <p:nvPr/>
        </p:nvSpPr>
        <p:spPr>
          <a:xfrm>
            <a:off x="11016346" y="207686"/>
            <a:ext cx="674911" cy="674911"/>
          </a:xfrm>
          <a:custGeom>
            <a:avLst/>
            <a:gdLst/>
            <a:ahLst/>
            <a:cxnLst/>
            <a:rect l="l" t="t" r="r" b="b"/>
            <a:pathLst>
              <a:path w="1739931" h="1739931" extrusionOk="0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0"/>
          <p:cNvSpPr/>
          <p:nvPr/>
        </p:nvSpPr>
        <p:spPr>
          <a:xfrm>
            <a:off x="11016345" y="882597"/>
            <a:ext cx="674911" cy="674911"/>
          </a:xfrm>
          <a:custGeom>
            <a:avLst/>
            <a:gdLst/>
            <a:ahLst/>
            <a:cxnLst/>
            <a:rect l="l" t="t" r="r" b="b"/>
            <a:pathLst>
              <a:path w="1739931" h="1739931" extrusionOk="0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3071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071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8201" y="270114"/>
            <a:ext cx="5340351" cy="46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71B8"/>
              </a:buClr>
              <a:buSzPts val="1200"/>
              <a:buNone/>
              <a:defRPr sz="1200" b="1">
                <a:solidFill>
                  <a:srgbClr val="3071B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 képpel">
  <p:cSld name="Csak cím képpe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8200" y="1061984"/>
            <a:ext cx="10515600" cy="102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/>
          <p:nvPr/>
        </p:nvSpPr>
        <p:spPr>
          <a:xfrm>
            <a:off x="365778" y="5474672"/>
            <a:ext cx="642695" cy="642695"/>
          </a:xfrm>
          <a:custGeom>
            <a:avLst/>
            <a:gdLst/>
            <a:ahLst/>
            <a:cxnLst/>
            <a:rect l="l" t="t" r="r" b="b"/>
            <a:pathLst>
              <a:path w="954487" h="954487" extrusionOk="0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1"/>
          <p:cNvSpPr>
            <a:spLocks noGrp="1"/>
          </p:cNvSpPr>
          <p:nvPr>
            <p:ph type="pic" idx="2"/>
          </p:nvPr>
        </p:nvSpPr>
        <p:spPr>
          <a:xfrm>
            <a:off x="906450" y="2257425"/>
            <a:ext cx="10447351" cy="330041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838201" y="270114"/>
            <a:ext cx="5340351" cy="46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F71"/>
              </a:buClr>
              <a:buSzPts val="1200"/>
              <a:buNone/>
              <a:defRPr sz="1200" b="1">
                <a:solidFill>
                  <a:srgbClr val="005F7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es dia 1">
  <p:cSld name="Képes dia 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3"/>
          <p:cNvSpPr txBox="1">
            <a:spLocks noGrp="1"/>
          </p:cNvSpPr>
          <p:nvPr>
            <p:ph type="body" idx="1"/>
          </p:nvPr>
        </p:nvSpPr>
        <p:spPr>
          <a:xfrm>
            <a:off x="5613621" y="2115047"/>
            <a:ext cx="5636816" cy="3276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5613621" y="970005"/>
            <a:ext cx="5636816" cy="87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>
            <a:spLocks noGrp="1"/>
          </p:cNvSpPr>
          <p:nvPr>
            <p:ph type="pic" idx="2"/>
          </p:nvPr>
        </p:nvSpPr>
        <p:spPr>
          <a:xfrm>
            <a:off x="962025" y="946150"/>
            <a:ext cx="4445000" cy="4445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5" name="Google Shape;55;p23"/>
          <p:cNvSpPr/>
          <p:nvPr/>
        </p:nvSpPr>
        <p:spPr>
          <a:xfrm>
            <a:off x="195506" y="5523156"/>
            <a:ext cx="642695" cy="642695"/>
          </a:xfrm>
          <a:custGeom>
            <a:avLst/>
            <a:gdLst/>
            <a:ahLst/>
            <a:cxnLst/>
            <a:rect l="l" t="t" r="r" b="b"/>
            <a:pathLst>
              <a:path w="954487" h="954487" extrusionOk="0">
                <a:moveTo>
                  <a:pt x="363465" y="0"/>
                </a:moveTo>
                <a:lnTo>
                  <a:pt x="363465" y="363465"/>
                </a:lnTo>
                <a:lnTo>
                  <a:pt x="0" y="363465"/>
                </a:lnTo>
                <a:lnTo>
                  <a:pt x="0" y="591087"/>
                </a:lnTo>
                <a:lnTo>
                  <a:pt x="363465" y="591087"/>
                </a:lnTo>
                <a:lnTo>
                  <a:pt x="363465" y="954487"/>
                </a:lnTo>
                <a:lnTo>
                  <a:pt x="591022" y="954487"/>
                </a:lnTo>
                <a:lnTo>
                  <a:pt x="591022" y="591087"/>
                </a:lnTo>
                <a:lnTo>
                  <a:pt x="954487" y="591087"/>
                </a:lnTo>
                <a:lnTo>
                  <a:pt x="954487" y="363465"/>
                </a:lnTo>
                <a:lnTo>
                  <a:pt x="591022" y="363465"/>
                </a:lnTo>
                <a:lnTo>
                  <a:pt x="591022" y="0"/>
                </a:lnTo>
                <a:lnTo>
                  <a:pt x="363465" y="0"/>
                </a:lnTo>
                <a:close/>
              </a:path>
            </a:pathLst>
          </a:custGeom>
          <a:solidFill>
            <a:srgbClr val="3071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3"/>
          <p:cNvSpPr/>
          <p:nvPr/>
        </p:nvSpPr>
        <p:spPr>
          <a:xfrm>
            <a:off x="11353800" y="274121"/>
            <a:ext cx="457400" cy="457400"/>
          </a:xfrm>
          <a:custGeom>
            <a:avLst/>
            <a:gdLst/>
            <a:ahLst/>
            <a:cxnLst/>
            <a:rect l="l" t="t" r="r" b="b"/>
            <a:pathLst>
              <a:path w="1739931" h="1739931" extrusionOk="0">
                <a:moveTo>
                  <a:pt x="523780" y="869823"/>
                </a:moveTo>
                <a:lnTo>
                  <a:pt x="870013" y="523780"/>
                </a:lnTo>
                <a:lnTo>
                  <a:pt x="1216247" y="869823"/>
                </a:lnTo>
                <a:lnTo>
                  <a:pt x="870013" y="1216057"/>
                </a:lnTo>
                <a:lnTo>
                  <a:pt x="523780" y="869823"/>
                </a:lnTo>
                <a:close/>
                <a:moveTo>
                  <a:pt x="869918" y="0"/>
                </a:moveTo>
                <a:lnTo>
                  <a:pt x="0" y="869823"/>
                </a:lnTo>
                <a:lnTo>
                  <a:pt x="869918" y="1739932"/>
                </a:lnTo>
                <a:lnTo>
                  <a:pt x="1739932" y="869823"/>
                </a:lnTo>
                <a:lnTo>
                  <a:pt x="869918" y="0"/>
                </a:lnTo>
                <a:close/>
              </a:path>
            </a:pathLst>
          </a:custGeom>
          <a:solidFill>
            <a:srgbClr val="BCBE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3"/>
          </p:nvPr>
        </p:nvSpPr>
        <p:spPr>
          <a:xfrm>
            <a:off x="838201" y="270114"/>
            <a:ext cx="5340351" cy="46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71B8"/>
              </a:buClr>
              <a:buSzPts val="1200"/>
              <a:buNone/>
              <a:defRPr sz="1200" b="1">
                <a:solidFill>
                  <a:srgbClr val="3071B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1061984"/>
            <a:ext cx="10515600" cy="102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2091193"/>
            <a:ext cx="10515600" cy="408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5" name="Google Shape;15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9404" y="277894"/>
            <a:ext cx="453624" cy="453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6"/>
          <p:cNvSpPr/>
          <p:nvPr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3071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te.hu/sites/pte.hu/files/2024-03/osztalykirandulas-2024-mod-0318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te.hu/hu/felveteli/palyavalasztas/irany-pte-kulturfeszt" TargetMode="Externa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tU8_mVpZziE?feature=oembed" TargetMode="External"/><Relationship Id="rId6" Type="http://schemas.openxmlformats.org/officeDocument/2006/relationships/image" Target="../media/image22.jpeg"/><Relationship Id="rId5" Type="http://schemas.openxmlformats.org/officeDocument/2006/relationships/hyperlink" Target="https://pte.hu/hu/felveteli/pont-ott-parti" TargetMode="External"/><Relationship Id="rId4" Type="http://schemas.openxmlformats.org/officeDocument/2006/relationships/hyperlink" Target="https://pte.hu/hu/felveteli/felveteli-informaciok/pte-nyilt-napok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jpeg"/><Relationship Id="rId7" Type="http://schemas.openxmlformats.org/officeDocument/2006/relationships/hyperlink" Target="https://karrieriroda.pte.hu/tanacsadas/palyaorientacios-konzultacio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te.hu/sites/pte.hu/files/felveteli/palyaorientacio/kezedben_a_jovod_24.pdf" TargetMode="External"/><Relationship Id="rId11" Type="http://schemas.openxmlformats.org/officeDocument/2006/relationships/hyperlink" Target="https://pte.hu/hu/felveteli/palyavalasztas/kozepiskolasoknak" TargetMode="External"/><Relationship Id="rId5" Type="http://schemas.openxmlformats.org/officeDocument/2006/relationships/image" Target="../media/image25.jpeg"/><Relationship Id="rId10" Type="http://schemas.openxmlformats.org/officeDocument/2006/relationships/image" Target="../media/image27.png"/><Relationship Id="rId4" Type="http://schemas.openxmlformats.org/officeDocument/2006/relationships/hyperlink" Target="https://pte.hu/hu/flag-teszt" TargetMode="External"/><Relationship Id="rId9" Type="http://schemas.openxmlformats.org/officeDocument/2006/relationships/hyperlink" Target="https://pte.hu/hu/felveteli/palyavalasztas/online-fogadoor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te.hu/hu/felveteli/rektori-osztondij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turi.dorottya@pte.hu" TargetMode="External"/><Relationship Id="rId4" Type="http://schemas.openxmlformats.org/officeDocument/2006/relationships/hyperlink" Target="mailto:szalai.greta@pte.h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menti.com/al7vpy56oq6r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" descr="A képen Tárgyi lelet, képernyőkép, művészet látható&#10;&#10;Előfordulhat, hogy az AI által létrehozott tartalom helytele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"/>
          <p:cNvSpPr txBox="1"/>
          <p:nvPr/>
        </p:nvSpPr>
        <p:spPr>
          <a:xfrm>
            <a:off x="777120" y="1505415"/>
            <a:ext cx="7530539" cy="384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lt1"/>
              </a:buClr>
              <a:buSzPts val="6000"/>
            </a:pPr>
            <a:r>
              <a:rPr lang="hu-HU" sz="5000" b="1">
                <a:solidFill>
                  <a:schemeClr val="lt1"/>
                </a:solidFill>
              </a:rPr>
              <a:t>Pályaválasztási támogatások a Pécsi Tudományegyetemen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CACD"/>
              </a:buClr>
              <a:buSzPts val="6000"/>
              <a:buFont typeface="Arial"/>
              <a:buNone/>
            </a:pPr>
            <a:endParaRPr lang="hu-H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DFBCF395-2034-0EF2-5020-171861BB2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4">
            <a:extLst>
              <a:ext uri="{FF2B5EF4-FFF2-40B4-BE49-F238E27FC236}">
                <a16:creationId xmlns:a16="http://schemas.microsoft.com/office/drawing/2014/main" id="{C07C9499-7DF2-B04F-506E-90F9FD17D5D4}"/>
              </a:ext>
            </a:extLst>
          </p:cNvPr>
          <p:cNvGrpSpPr/>
          <p:nvPr/>
        </p:nvGrpSpPr>
        <p:grpSpPr>
          <a:xfrm>
            <a:off x="11053195" y="196127"/>
            <a:ext cx="629925" cy="697188"/>
            <a:chOff x="10696904" y="2658257"/>
            <a:chExt cx="502516" cy="502516"/>
          </a:xfrm>
        </p:grpSpPr>
        <p:sp>
          <p:nvSpPr>
            <p:cNvPr id="80" name="Google Shape;80;p4">
              <a:extLst>
                <a:ext uri="{FF2B5EF4-FFF2-40B4-BE49-F238E27FC236}">
                  <a16:creationId xmlns:a16="http://schemas.microsoft.com/office/drawing/2014/main" id="{5318D458-DAF3-5AF0-8B8C-F1983F65D262}"/>
                </a:ext>
              </a:extLst>
            </p:cNvPr>
            <p:cNvSpPr/>
            <p:nvPr/>
          </p:nvSpPr>
          <p:spPr>
            <a:xfrm rot="2700000">
              <a:off x="10779501" y="2722844"/>
              <a:ext cx="337323" cy="373342"/>
            </a:xfrm>
            <a:prstGeom prst="rect">
              <a:avLst/>
            </a:prstGeom>
            <a:solidFill>
              <a:srgbClr val="7ECACD"/>
            </a:solidFill>
            <a:ln w="19050" cap="flat" cmpd="sng">
              <a:solidFill>
                <a:srgbClr val="7ECA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>
              <a:extLst>
                <a:ext uri="{FF2B5EF4-FFF2-40B4-BE49-F238E27FC236}">
                  <a16:creationId xmlns:a16="http://schemas.microsoft.com/office/drawing/2014/main" id="{DE1761A3-56BC-E686-FC84-D148C56ED0DE}"/>
                </a:ext>
              </a:extLst>
            </p:cNvPr>
            <p:cNvSpPr/>
            <p:nvPr/>
          </p:nvSpPr>
          <p:spPr>
            <a:xfrm rot="2700000">
              <a:off x="10880698" y="2834846"/>
              <a:ext cx="134929" cy="149337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4">
            <a:extLst>
              <a:ext uri="{FF2B5EF4-FFF2-40B4-BE49-F238E27FC236}">
                <a16:creationId xmlns:a16="http://schemas.microsoft.com/office/drawing/2014/main" id="{C6600E0F-A6BB-ACF6-AAE8-69EB293DB1AD}"/>
              </a:ext>
            </a:extLst>
          </p:cNvPr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" name="Google Shape;71;p2">
            <a:extLst>
              <a:ext uri="{FF2B5EF4-FFF2-40B4-BE49-F238E27FC236}">
                <a16:creationId xmlns:a16="http://schemas.microsoft.com/office/drawing/2014/main" id="{13AE6945-5C2F-9354-AFF5-51D62571EA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261" y="-118049"/>
            <a:ext cx="1102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</a:pPr>
            <a:r>
              <a:rPr lang="hu-HU" sz="4400">
                <a:solidFill>
                  <a:srgbClr val="0070C0"/>
                </a:solidFill>
                <a:latin typeface="Georgia"/>
              </a:rPr>
              <a:t>Pályaorientációs programcsomag</a:t>
            </a:r>
            <a:endParaRPr sz="4400">
              <a:solidFill>
                <a:srgbClr val="0070C0"/>
              </a:solidFill>
              <a:latin typeface="Georgia"/>
              <a:sym typeface="Georgia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26E42D7-2CA6-2561-EBEC-37C7A769CC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7" b="1102"/>
          <a:stretch/>
        </p:blipFill>
        <p:spPr>
          <a:xfrm>
            <a:off x="6096000" y="940653"/>
            <a:ext cx="3717724" cy="5291058"/>
          </a:xfrm>
          <a:prstGeom prst="rect">
            <a:avLst/>
          </a:prstGeom>
        </p:spPr>
      </p:pic>
      <p:sp>
        <p:nvSpPr>
          <p:cNvPr id="6" name="Tartalom helye 2">
            <a:extLst>
              <a:ext uri="{FF2B5EF4-FFF2-40B4-BE49-F238E27FC236}">
                <a16:creationId xmlns:a16="http://schemas.microsoft.com/office/drawing/2014/main" id="{5598C6D0-E164-DF98-C0A4-00752A222CC5}"/>
              </a:ext>
            </a:extLst>
          </p:cNvPr>
          <p:cNvSpPr txBox="1">
            <a:spLocks/>
          </p:cNvSpPr>
          <p:nvPr/>
        </p:nvSpPr>
        <p:spPr>
          <a:xfrm>
            <a:off x="1032563" y="1305381"/>
            <a:ext cx="4091698" cy="49263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0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Számos választási lehetőség, szabadon kombinálható programok</a:t>
            </a:r>
            <a:endParaRPr lang="hu-HU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Online – offline programok</a:t>
            </a:r>
            <a:br>
              <a:rPr lang="hu-HU"/>
            </a:br>
            <a:endParaRPr lang="hu-HU">
              <a:ea typeface="Calibri"/>
              <a:cs typeface="Calibri"/>
            </a:endParaRPr>
          </a:p>
          <a:p>
            <a:pPr marL="0" indent="0"/>
            <a:endParaRPr lang="hu-HU">
              <a:ea typeface="Calibri"/>
              <a:cs typeface="Calibri"/>
            </a:endParaRPr>
          </a:p>
          <a:p>
            <a:pPr marL="0" indent="0"/>
            <a:r>
              <a:rPr lang="hu-HU"/>
              <a:t>Folyamat: </a:t>
            </a:r>
            <a:endParaRPr lang="hu-HU">
              <a:ea typeface="Calibri"/>
              <a:cs typeface="Calibri"/>
            </a:endParaRPr>
          </a:p>
          <a:p>
            <a:pPr marL="0" indent="0"/>
            <a:r>
              <a:rPr lang="hu-HU"/>
              <a:t>felkérés – felmérés – szervezés – megvalósítás</a:t>
            </a:r>
            <a:endParaRPr lang="hu-HU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121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rtalom helye 2">
            <a:extLst>
              <a:ext uri="{FF2B5EF4-FFF2-40B4-BE49-F238E27FC236}">
                <a16:creationId xmlns:a16="http://schemas.microsoft.com/office/drawing/2014/main" id="{741A360D-9215-B6C1-F65B-A0F9A64DF805}"/>
              </a:ext>
            </a:extLst>
          </p:cNvPr>
          <p:cNvSpPr txBox="1">
            <a:spLocks/>
          </p:cNvSpPr>
          <p:nvPr/>
        </p:nvSpPr>
        <p:spPr>
          <a:xfrm>
            <a:off x="653776" y="1212842"/>
            <a:ext cx="9849702" cy="49263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0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457200"/>
            <a:r>
              <a:rPr lang="hu-HU"/>
              <a:t>A programcsomag </a:t>
            </a:r>
            <a:r>
              <a:rPr lang="hu-HU" b="1"/>
              <a:t>ingyenes</a:t>
            </a:r>
            <a:endParaRPr lang="hu-HU">
              <a:ea typeface="Calibri"/>
              <a:cs typeface="Calibri"/>
            </a:endParaRPr>
          </a:p>
          <a:p>
            <a:pPr indent="-457200">
              <a:buFont typeface="Arial" panose="020B0604020202020204" pitchFamily="34" charset="0"/>
              <a:buChar char="•"/>
            </a:pPr>
            <a:r>
              <a:rPr lang="hu-HU" b="1"/>
              <a:t>Előzetes jelentkezés szükséges - legalább 1 hónappal a tervezett dátum előtt</a:t>
            </a:r>
            <a:endParaRPr lang="hu-HU" b="1">
              <a:ea typeface="Calibri"/>
              <a:cs typeface="Calibri"/>
            </a:endParaRPr>
          </a:p>
          <a:p>
            <a:pPr indent="-457200">
              <a:buFont typeface="Arial" panose="020B0604020202020204" pitchFamily="34" charset="0"/>
              <a:buChar char="•"/>
            </a:pPr>
            <a:r>
              <a:rPr lang="hu-HU"/>
              <a:t>Az iskola igényeire szabva, általuk választott időpontban</a:t>
            </a:r>
            <a:endParaRPr lang="hu-HU">
              <a:ea typeface="Calibri"/>
              <a:cs typeface="Calibri"/>
            </a:endParaRPr>
          </a:p>
          <a:p>
            <a:pPr marL="0" indent="0"/>
            <a:endParaRPr lang="hu-HU">
              <a:ea typeface="Calibri"/>
              <a:cs typeface="Calibri"/>
            </a:endParaRPr>
          </a:p>
          <a:p>
            <a:pPr marL="0" indent="0"/>
            <a:r>
              <a:rPr lang="hu-HU" b="1"/>
              <a:t>1. Általános pályaorientációs programok: </a:t>
            </a:r>
            <a:r>
              <a:rPr lang="hu-HU"/>
              <a:t>önismeret fejlesztés, felsőoktatási információk átadása, pályadöntés támogatása egyéni és csoportos formákban </a:t>
            </a:r>
            <a:endParaRPr lang="hu-HU">
              <a:ea typeface="Calibri"/>
              <a:cs typeface="Calibri"/>
            </a:endParaRPr>
          </a:p>
          <a:p>
            <a:pPr marL="0" indent="0"/>
            <a:endParaRPr lang="hu-HU">
              <a:ea typeface="Calibri"/>
              <a:cs typeface="Calibri"/>
            </a:endParaRPr>
          </a:p>
          <a:p>
            <a:pPr marL="0" indent="0"/>
            <a:r>
              <a:rPr lang="hu-HU" b="1"/>
              <a:t>2. Tudományterületekhez kapcsolódó orientációs programok </a:t>
            </a:r>
            <a:r>
              <a:rPr lang="hu-HU"/>
              <a:t>(a PTE minden </a:t>
            </a:r>
            <a:r>
              <a:rPr lang="hu-HU" err="1"/>
              <a:t>karához</a:t>
            </a:r>
            <a:r>
              <a:rPr lang="hu-HU"/>
              <a:t> kapcsolódó, interaktív programok és előadások) </a:t>
            </a:r>
            <a:endParaRPr lang="hu-HU">
              <a:ea typeface="Calibri"/>
              <a:cs typeface="Calibri"/>
            </a:endParaRPr>
          </a:p>
        </p:txBody>
      </p:sp>
      <p:sp>
        <p:nvSpPr>
          <p:cNvPr id="9" name="Google Shape;71;p2">
            <a:extLst>
              <a:ext uri="{FF2B5EF4-FFF2-40B4-BE49-F238E27FC236}">
                <a16:creationId xmlns:a16="http://schemas.microsoft.com/office/drawing/2014/main" id="{790A4831-8597-DF8C-3F48-5B574B8A52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261" y="-118049"/>
            <a:ext cx="1102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</a:pPr>
            <a:r>
              <a:rPr lang="hu-HU" sz="4400">
                <a:solidFill>
                  <a:srgbClr val="0070C0"/>
                </a:solidFill>
                <a:latin typeface="Georgia"/>
              </a:rPr>
              <a:t>Pályaorientációs programcsomag</a:t>
            </a:r>
            <a:endParaRPr sz="4400">
              <a:solidFill>
                <a:srgbClr val="0070C0"/>
              </a:solidFill>
              <a:latin typeface="Georgia"/>
              <a:sym typeface="Georgia"/>
            </a:endParaRPr>
          </a:p>
        </p:txBody>
      </p:sp>
      <p:sp>
        <p:nvSpPr>
          <p:cNvPr id="11" name="Google Shape;82;p4">
            <a:extLst>
              <a:ext uri="{FF2B5EF4-FFF2-40B4-BE49-F238E27FC236}">
                <a16:creationId xmlns:a16="http://schemas.microsoft.com/office/drawing/2014/main" id="{D30CDFA6-CAE1-4CE9-F3BF-A1BCDAF74117}"/>
              </a:ext>
            </a:extLst>
          </p:cNvPr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8886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35DC3814-D5AD-3044-F779-DDF6A58CD61E}"/>
              </a:ext>
            </a:extLst>
          </p:cNvPr>
          <p:cNvSpPr txBox="1"/>
          <p:nvPr/>
        </p:nvSpPr>
        <p:spPr>
          <a:xfrm>
            <a:off x="732130" y="1722516"/>
            <a:ext cx="10719302" cy="3412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spcBef>
                <a:spcPts val="1000"/>
              </a:spcBef>
              <a:buClr>
                <a:srgbClr val="3071B8"/>
              </a:buClr>
              <a:buSzPts val="2400"/>
            </a:pPr>
            <a:r>
              <a:rPr lang="hu-HU" sz="2400">
                <a:solidFill>
                  <a:srgbClr val="3071B8"/>
                </a:solidFill>
              </a:rPr>
              <a:t>Pályaorientációs napba szervezett komplex csomagként, egyéb iskolai rendezvényhez kapcsolódóan, egy-egy osztály, diákcsoport számára alkalomszerűen, osztályfőnöki órára, szülői értekezletre</a:t>
            </a:r>
            <a:br>
              <a:rPr lang="hu-HU" sz="2400">
                <a:solidFill>
                  <a:srgbClr val="3071B8"/>
                </a:solidFill>
              </a:rPr>
            </a:br>
            <a:endParaRPr lang="hu-HU" sz="2400">
              <a:solidFill>
                <a:srgbClr val="3071B8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3071B8"/>
              </a:buClr>
              <a:buSzPts val="2400"/>
            </a:pPr>
            <a:r>
              <a:rPr lang="hu-HU" sz="2400" b="1">
                <a:solidFill>
                  <a:srgbClr val="3071B8"/>
                </a:solidFill>
              </a:rPr>
              <a:t>Elsődleges ajánlásaink:</a:t>
            </a:r>
          </a:p>
          <a:p>
            <a:pPr marL="457200" lvl="1" indent="-457200">
              <a:lnSpc>
                <a:spcPct val="90000"/>
              </a:lnSpc>
              <a:spcBef>
                <a:spcPts val="1000"/>
              </a:spcBef>
              <a:buClr>
                <a:srgbClr val="3071B8"/>
              </a:buClr>
              <a:buSzPts val="2400"/>
              <a:buFont typeface="Courier New" panose="020B0604020202020204" pitchFamily="34" charset="0"/>
              <a:buChar char="o"/>
            </a:pPr>
            <a:r>
              <a:rPr lang="hu-HU" sz="2400">
                <a:solidFill>
                  <a:srgbClr val="3071B8"/>
                </a:solidFill>
              </a:rPr>
              <a:t>9-10. Évfolyam - általános programok, stand</a:t>
            </a:r>
          </a:p>
          <a:p>
            <a:pPr marL="457200" lvl="1" indent="-457200">
              <a:lnSpc>
                <a:spcPct val="90000"/>
              </a:lnSpc>
              <a:spcBef>
                <a:spcPts val="1000"/>
              </a:spcBef>
              <a:buClr>
                <a:srgbClr val="3071B8"/>
              </a:buClr>
              <a:buSzPts val="2400"/>
              <a:buFont typeface="Courier New" panose="020B0604020202020204" pitchFamily="34" charset="0"/>
              <a:buChar char="o"/>
            </a:pPr>
            <a:r>
              <a:rPr lang="hu-HU" sz="2400">
                <a:solidFill>
                  <a:srgbClr val="3071B8"/>
                </a:solidFill>
              </a:rPr>
              <a:t>11-12. Évfolyam - szakterületspecifikus programok, stand</a:t>
            </a:r>
          </a:p>
          <a:p>
            <a:pPr marL="457200" indent="-457200">
              <a:lnSpc>
                <a:spcPct val="90000"/>
              </a:lnSpc>
              <a:spcBef>
                <a:spcPts val="1000"/>
              </a:spcBef>
              <a:buClr>
                <a:srgbClr val="3071B8"/>
              </a:buClr>
              <a:buSzPts val="2400"/>
              <a:buNone/>
            </a:pPr>
            <a:endParaRPr lang="hu-HU" sz="2400">
              <a:solidFill>
                <a:srgbClr val="3071B8"/>
              </a:solidFill>
            </a:endParaRPr>
          </a:p>
        </p:txBody>
      </p:sp>
      <p:sp>
        <p:nvSpPr>
          <p:cNvPr id="7" name="Google Shape;71;p2">
            <a:extLst>
              <a:ext uri="{FF2B5EF4-FFF2-40B4-BE49-F238E27FC236}">
                <a16:creationId xmlns:a16="http://schemas.microsoft.com/office/drawing/2014/main" id="{765EFC2A-8675-65E7-2326-75C2211968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261" y="-118049"/>
            <a:ext cx="1102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</a:pPr>
            <a:r>
              <a:rPr lang="hu-HU" sz="4400">
                <a:solidFill>
                  <a:srgbClr val="0070C0"/>
                </a:solidFill>
                <a:latin typeface="Georgia"/>
              </a:rPr>
              <a:t>Pályaorientációs programcsomag</a:t>
            </a:r>
            <a:endParaRPr sz="4400">
              <a:solidFill>
                <a:srgbClr val="0070C0"/>
              </a:solidFill>
              <a:latin typeface="Georgia"/>
              <a:sym typeface="Georgia"/>
            </a:endParaRPr>
          </a:p>
        </p:txBody>
      </p:sp>
      <p:sp>
        <p:nvSpPr>
          <p:cNvPr id="9" name="Google Shape;82;p4">
            <a:extLst>
              <a:ext uri="{FF2B5EF4-FFF2-40B4-BE49-F238E27FC236}">
                <a16:creationId xmlns:a16="http://schemas.microsoft.com/office/drawing/2014/main" id="{573B394B-3037-B190-96B2-97EA97B36450}"/>
              </a:ext>
            </a:extLst>
          </p:cNvPr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565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A4CAD296-974A-5649-A93F-4F794FBBD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4">
            <a:extLst>
              <a:ext uri="{FF2B5EF4-FFF2-40B4-BE49-F238E27FC236}">
                <a16:creationId xmlns:a16="http://schemas.microsoft.com/office/drawing/2014/main" id="{47C0B4C8-AA6C-4CB7-E871-F76702ABAA8A}"/>
              </a:ext>
            </a:extLst>
          </p:cNvPr>
          <p:cNvGrpSpPr/>
          <p:nvPr/>
        </p:nvGrpSpPr>
        <p:grpSpPr>
          <a:xfrm>
            <a:off x="11053195" y="196127"/>
            <a:ext cx="629925" cy="697188"/>
            <a:chOff x="10696904" y="2658257"/>
            <a:chExt cx="502516" cy="502516"/>
          </a:xfrm>
        </p:grpSpPr>
        <p:sp>
          <p:nvSpPr>
            <p:cNvPr id="80" name="Google Shape;80;p4">
              <a:extLst>
                <a:ext uri="{FF2B5EF4-FFF2-40B4-BE49-F238E27FC236}">
                  <a16:creationId xmlns:a16="http://schemas.microsoft.com/office/drawing/2014/main" id="{D54F771C-5FC7-F98D-E120-57DEBBE327FB}"/>
                </a:ext>
              </a:extLst>
            </p:cNvPr>
            <p:cNvSpPr/>
            <p:nvPr/>
          </p:nvSpPr>
          <p:spPr>
            <a:xfrm rot="2700000">
              <a:off x="10779501" y="2722844"/>
              <a:ext cx="337323" cy="373342"/>
            </a:xfrm>
            <a:prstGeom prst="rect">
              <a:avLst/>
            </a:prstGeom>
            <a:solidFill>
              <a:srgbClr val="7ECACD"/>
            </a:solidFill>
            <a:ln w="19050" cap="flat" cmpd="sng">
              <a:solidFill>
                <a:srgbClr val="7ECA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>
              <a:extLst>
                <a:ext uri="{FF2B5EF4-FFF2-40B4-BE49-F238E27FC236}">
                  <a16:creationId xmlns:a16="http://schemas.microsoft.com/office/drawing/2014/main" id="{F1E17A18-3D2C-3DD8-6189-88095CF97106}"/>
                </a:ext>
              </a:extLst>
            </p:cNvPr>
            <p:cNvSpPr/>
            <p:nvPr/>
          </p:nvSpPr>
          <p:spPr>
            <a:xfrm rot="2700000">
              <a:off x="10880698" y="2834846"/>
              <a:ext cx="134929" cy="149337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4">
            <a:extLst>
              <a:ext uri="{FF2B5EF4-FFF2-40B4-BE49-F238E27FC236}">
                <a16:creationId xmlns:a16="http://schemas.microsoft.com/office/drawing/2014/main" id="{7B04A4B9-260E-A0D4-16AB-4D805A02CC3D}"/>
              </a:ext>
            </a:extLst>
          </p:cNvPr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" name="Google Shape;71;p2">
            <a:extLst>
              <a:ext uri="{FF2B5EF4-FFF2-40B4-BE49-F238E27FC236}">
                <a16:creationId xmlns:a16="http://schemas.microsoft.com/office/drawing/2014/main" id="{BF7A0671-3C71-5073-3A6B-56271C0A1C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261" y="-118049"/>
            <a:ext cx="1102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</a:pPr>
            <a:r>
              <a:rPr lang="hu-HU" sz="4400">
                <a:solidFill>
                  <a:srgbClr val="0070C0"/>
                </a:solidFill>
                <a:latin typeface="Georgia"/>
              </a:rPr>
              <a:t>Osztálykirándulás</a:t>
            </a:r>
            <a:endParaRPr sz="4400">
              <a:solidFill>
                <a:srgbClr val="0070C0"/>
              </a:solidFill>
              <a:latin typeface="Georgia"/>
              <a:sym typeface="Georgia"/>
            </a:endParaRP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34E5C60A-CD75-0DED-00E7-2A4670B423D1}"/>
              </a:ext>
            </a:extLst>
          </p:cNvPr>
          <p:cNvSpPr txBox="1">
            <a:spLocks/>
          </p:cNvSpPr>
          <p:nvPr/>
        </p:nvSpPr>
        <p:spPr>
          <a:xfrm>
            <a:off x="1032562" y="1305381"/>
            <a:ext cx="4453837" cy="49263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0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Pályaorientációs programok közvetlenül a PTE </a:t>
            </a:r>
            <a:r>
              <a:rPr lang="hu-HU" err="1"/>
              <a:t>karain</a:t>
            </a:r>
            <a:r>
              <a:rPr lang="hu-HU"/>
              <a:t>, egyetemi környezetben</a:t>
            </a:r>
            <a:endParaRPr lang="hu-HU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Campus séták</a:t>
            </a:r>
            <a:endParaRPr lang="hu-HU"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/>
              <a:t>Pécsi ajánlatok és kedvezményes lehetőségek – szállás, ebédmenü, programok</a:t>
            </a:r>
            <a:endParaRPr lang="hu-HU">
              <a:ea typeface="Calibri"/>
              <a:cs typeface="Calibri"/>
            </a:endParaRPr>
          </a:p>
        </p:txBody>
      </p:sp>
      <p:pic>
        <p:nvPicPr>
          <p:cNvPr id="2" name="Kép 1">
            <a:hlinkClick r:id="rId3"/>
            <a:extLst>
              <a:ext uri="{FF2B5EF4-FFF2-40B4-BE49-F238E27FC236}">
                <a16:creationId xmlns:a16="http://schemas.microsoft.com/office/drawing/2014/main" id="{D7A9F35E-FB1C-893E-26F4-778CD285B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810" y="959667"/>
            <a:ext cx="3635915" cy="51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06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>
            <a:extLst>
              <a:ext uri="{FF2B5EF4-FFF2-40B4-BE49-F238E27FC236}">
                <a16:creationId xmlns:a16="http://schemas.microsoft.com/office/drawing/2014/main" id="{EEC4A844-3EA1-F3B8-1297-200CB034EC3A}"/>
              </a:ext>
            </a:extLst>
          </p:cNvPr>
          <p:cNvSpPr txBox="1">
            <a:spLocks/>
          </p:cNvSpPr>
          <p:nvPr/>
        </p:nvSpPr>
        <p:spPr>
          <a:xfrm>
            <a:off x="846970" y="1113576"/>
            <a:ext cx="11026500" cy="30225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0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hu-HU" sz="2200" b="1"/>
              <a:t>ŐSZI FÉLÉV</a:t>
            </a:r>
            <a:br>
              <a:rPr lang="hu-HU" sz="2200"/>
            </a:br>
            <a:endParaRPr lang="hu-HU" sz="22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7. Irány a PTE! Kultúrfeszt</a:t>
            </a:r>
            <a:r>
              <a:rPr lang="hu-HU" sz="2200"/>
              <a:t> (várhatóan 2026. október 16.)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err="1"/>
              <a:t>Educatio</a:t>
            </a:r>
            <a:r>
              <a:rPr lang="hu-HU" sz="2200"/>
              <a:t> Nemzetközi Oktatási Szakkiállítás (2026. január 8-10. Budapest, Hungexpo)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Nyílt napok</a:t>
            </a:r>
            <a:r>
              <a:rPr lang="hu-HU" sz="2200"/>
              <a:t> (novembertől februárig)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/>
              <a:t>Online fogadóóra (2026. január 30.)</a:t>
            </a:r>
            <a:br>
              <a:rPr lang="hu-HU" sz="2200"/>
            </a:br>
            <a:endParaRPr lang="hu-HU" sz="2200"/>
          </a:p>
          <a:p>
            <a:pPr marL="0" indent="0"/>
            <a:r>
              <a:rPr lang="hu-HU" sz="2200" b="1"/>
              <a:t>TAVASZI FÉLÉV</a:t>
            </a:r>
            <a:br>
              <a:rPr lang="hu-HU" sz="2200"/>
            </a:br>
            <a:endParaRPr lang="hu-HU" sz="22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Pont Ott Parti</a:t>
            </a:r>
            <a:r>
              <a:rPr lang="hu-HU" sz="2200"/>
              <a:t> (várhatóan 2026. július 22.)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/>
              <a:t>Nyári fesztiválok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/>
              <a:t>Kari táborok</a:t>
            </a:r>
          </a:p>
          <a:p>
            <a:pPr marL="0" indent="0"/>
            <a:endParaRPr lang="hu-HU" sz="2200">
              <a:ea typeface="Calibri"/>
              <a:cs typeface="Calibri"/>
            </a:endParaRPr>
          </a:p>
          <a:p>
            <a:pPr marL="0" indent="0"/>
            <a:endParaRPr lang="hu-HU" sz="2200">
              <a:ea typeface="Calibri"/>
              <a:cs typeface="Calibri"/>
            </a:endParaRPr>
          </a:p>
        </p:txBody>
      </p:sp>
      <p:sp>
        <p:nvSpPr>
          <p:cNvPr id="6" name="Google Shape;71;p2">
            <a:extLst>
              <a:ext uri="{FF2B5EF4-FFF2-40B4-BE49-F238E27FC236}">
                <a16:creationId xmlns:a16="http://schemas.microsoft.com/office/drawing/2014/main" id="{750B93B4-9AC3-CF53-6766-A82977987E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261" y="-118049"/>
            <a:ext cx="1102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</a:pPr>
            <a:r>
              <a:rPr lang="hu-HU" sz="4400">
                <a:solidFill>
                  <a:srgbClr val="0070C0"/>
                </a:solidFill>
                <a:latin typeface="Georgia"/>
              </a:rPr>
              <a:t>Beiskolázási rendezvények</a:t>
            </a:r>
            <a:endParaRPr sz="4400">
              <a:solidFill>
                <a:srgbClr val="0070C0"/>
              </a:solidFill>
              <a:latin typeface="Georgia"/>
              <a:sym typeface="Georgia"/>
            </a:endParaRPr>
          </a:p>
        </p:txBody>
      </p:sp>
      <p:pic>
        <p:nvPicPr>
          <p:cNvPr id="7" name="Online médiaelem 3" title="Idén közel 4000 fő látogatott el az 5. Irány a PTE! Kultúrfesztre">
            <a:hlinkClick r:id="" action="ppaction://media"/>
            <a:extLst>
              <a:ext uri="{FF2B5EF4-FFF2-40B4-BE49-F238E27FC236}">
                <a16:creationId xmlns:a16="http://schemas.microsoft.com/office/drawing/2014/main" id="{13342BF8-9933-E6AE-12B9-CEBAD56740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922564" y="3364320"/>
            <a:ext cx="4950906" cy="27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2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2">
            <a:extLst>
              <a:ext uri="{FF2B5EF4-FFF2-40B4-BE49-F238E27FC236}">
                <a16:creationId xmlns:a16="http://schemas.microsoft.com/office/drawing/2014/main" id="{EEC4A844-3EA1-F3B8-1297-200CB034EC3A}"/>
              </a:ext>
            </a:extLst>
          </p:cNvPr>
          <p:cNvSpPr txBox="1">
            <a:spLocks/>
          </p:cNvSpPr>
          <p:nvPr/>
        </p:nvSpPr>
        <p:spPr>
          <a:xfrm>
            <a:off x="874131" y="1104522"/>
            <a:ext cx="11026500" cy="30225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0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endParaRPr lang="hu-HU" sz="2200">
              <a:ea typeface="Calibri"/>
              <a:cs typeface="Calibri"/>
            </a:endParaRPr>
          </a:p>
          <a:p>
            <a:pPr marL="0" indent="0"/>
            <a:endParaRPr lang="hu-HU" sz="2200">
              <a:ea typeface="Calibri"/>
              <a:cs typeface="Calibri"/>
            </a:endParaRPr>
          </a:p>
        </p:txBody>
      </p:sp>
      <p:sp>
        <p:nvSpPr>
          <p:cNvPr id="6" name="Google Shape;71;p2">
            <a:extLst>
              <a:ext uri="{FF2B5EF4-FFF2-40B4-BE49-F238E27FC236}">
                <a16:creationId xmlns:a16="http://schemas.microsoft.com/office/drawing/2014/main" id="{750B93B4-9AC3-CF53-6766-A82977987E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261" y="-118049"/>
            <a:ext cx="1102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</a:pPr>
            <a:r>
              <a:rPr lang="hu-HU">
                <a:solidFill>
                  <a:srgbClr val="0070C0"/>
                </a:solidFill>
                <a:latin typeface="Georgia"/>
                <a:sym typeface="Georgia"/>
              </a:rPr>
              <a:t>Pályaorientáció középiskolásoknak</a:t>
            </a:r>
            <a:endParaRPr sz="4400">
              <a:solidFill>
                <a:srgbClr val="0070C0"/>
              </a:solidFill>
              <a:latin typeface="Georgia"/>
              <a:sym typeface="Georgia"/>
            </a:endParaRPr>
          </a:p>
        </p:txBody>
      </p:sp>
      <p:pic>
        <p:nvPicPr>
          <p:cNvPr id="2" name="Kép 1" descr="A képen szöveg, Betűtípus, Grafika, Grafikus tervezés látható&#10;&#10;Automatikusan generált leírás">
            <a:extLst>
              <a:ext uri="{FF2B5EF4-FFF2-40B4-BE49-F238E27FC236}">
                <a16:creationId xmlns:a16="http://schemas.microsoft.com/office/drawing/2014/main" id="{9210FC8A-6B70-61C3-FA60-CBB699DD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544" y="1414208"/>
            <a:ext cx="2253156" cy="1447143"/>
          </a:xfrm>
          <a:prstGeom prst="rect">
            <a:avLst/>
          </a:prstGeom>
        </p:spPr>
      </p:pic>
      <p:pic>
        <p:nvPicPr>
          <p:cNvPr id="3" name="Kép 2" descr="A képen levél, kézírás, szöveg, irodaszerek látható&#10;&#10;Automatikusan generált leírás">
            <a:extLst>
              <a:ext uri="{FF2B5EF4-FFF2-40B4-BE49-F238E27FC236}">
                <a16:creationId xmlns:a16="http://schemas.microsoft.com/office/drawing/2014/main" id="{566FF95F-D18F-C72D-8444-1440CE2B5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753" y="1414207"/>
            <a:ext cx="2253155" cy="144714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AD80767-73AC-C186-F920-1BDC4DD68914}"/>
              </a:ext>
            </a:extLst>
          </p:cNvPr>
          <p:cNvSpPr txBox="1"/>
          <p:nvPr/>
        </p:nvSpPr>
        <p:spPr>
          <a:xfrm>
            <a:off x="2322863" y="2824368"/>
            <a:ext cx="26867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200">
                <a:solidFill>
                  <a:srgbClr val="3071B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Önismereti tesztek</a:t>
            </a:r>
            <a:endParaRPr lang="hu-HU" sz="2200">
              <a:solidFill>
                <a:srgbClr val="3071B8"/>
              </a:solidFill>
            </a:endParaRPr>
          </a:p>
          <a:p>
            <a:endParaRPr lang="hu-HU">
              <a:ea typeface="Calibri"/>
              <a:cs typeface="Calibri"/>
            </a:endParaRPr>
          </a:p>
        </p:txBody>
      </p:sp>
      <p:pic>
        <p:nvPicPr>
          <p:cNvPr id="8" name="Kép 7" descr="A képen szöveg, óra, képernyőkép, Betűtípus látható&#10;&#10;Automatikusan generált leírás">
            <a:extLst>
              <a:ext uri="{FF2B5EF4-FFF2-40B4-BE49-F238E27FC236}">
                <a16:creationId xmlns:a16="http://schemas.microsoft.com/office/drawing/2014/main" id="{874DC273-EF8C-210D-47D7-A9B4DF937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122" y="1414207"/>
            <a:ext cx="2371397" cy="144714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B2C94F0A-B558-A34A-7552-5DA974951E75}"/>
              </a:ext>
            </a:extLst>
          </p:cNvPr>
          <p:cNvSpPr txBox="1"/>
          <p:nvPr/>
        </p:nvSpPr>
        <p:spPr>
          <a:xfrm>
            <a:off x="5772530" y="2824368"/>
            <a:ext cx="188200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hu-HU" sz="2200">
                <a:solidFill>
                  <a:srgbClr val="3071B8"/>
                </a:solidFill>
                <a:hlinkClick r:id="rId6"/>
              </a:rPr>
              <a:t>Munkafüzet</a:t>
            </a:r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A57669E-6D5C-B39F-6DBC-B1051A328931}"/>
              </a:ext>
            </a:extLst>
          </p:cNvPr>
          <p:cNvSpPr txBox="1"/>
          <p:nvPr/>
        </p:nvSpPr>
        <p:spPr>
          <a:xfrm>
            <a:off x="8617440" y="2847903"/>
            <a:ext cx="1882008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hu-HU" sz="2200">
                <a:solidFill>
                  <a:srgbClr val="3071B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Tanácsadás</a:t>
            </a:r>
            <a:endParaRPr lang="hu-HU" sz="2200">
              <a:solidFill>
                <a:srgbClr val="3071B8"/>
              </a:solidFill>
            </a:endParaRPr>
          </a:p>
        </p:txBody>
      </p:sp>
      <p:pic>
        <p:nvPicPr>
          <p:cNvPr id="11" name="Kép 10" descr="A képen személy, Emberi arc, ruházat, lány látható&#10;&#10;Automatikusan generált leírás">
            <a:extLst>
              <a:ext uri="{FF2B5EF4-FFF2-40B4-BE49-F238E27FC236}">
                <a16:creationId xmlns:a16="http://schemas.microsoft.com/office/drawing/2014/main" id="{ADB8F555-C8CE-E6B1-CA96-862A1929B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3872" y="3710060"/>
            <a:ext cx="2371397" cy="1447144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4B483E8D-3BE8-D69E-4A76-9C5EAABE577F}"/>
              </a:ext>
            </a:extLst>
          </p:cNvPr>
          <p:cNvSpPr txBox="1"/>
          <p:nvPr/>
        </p:nvSpPr>
        <p:spPr>
          <a:xfrm>
            <a:off x="3587395" y="5134869"/>
            <a:ext cx="287172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2200">
                <a:solidFill>
                  <a:srgbClr val="3071B8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fogadóórák</a:t>
            </a:r>
            <a:br>
              <a:rPr lang="hu-HU" sz="1600">
                <a:ea typeface="Calibri"/>
                <a:cs typeface="Calibri"/>
              </a:rPr>
            </a:br>
            <a:endParaRPr lang="hu-HU" sz="1600">
              <a:ea typeface="Calibri"/>
              <a:cs typeface="Calibri"/>
            </a:endParaRPr>
          </a:p>
        </p:txBody>
      </p:sp>
      <p:pic>
        <p:nvPicPr>
          <p:cNvPr id="13" name="Kép 12" descr="A képen ruházat, szöveg, ember, palack látható&#10;&#10;Automatikusan generált leírás">
            <a:extLst>
              <a:ext uri="{FF2B5EF4-FFF2-40B4-BE49-F238E27FC236}">
                <a16:creationId xmlns:a16="http://schemas.microsoft.com/office/drawing/2014/main" id="{FBE6D11D-6382-79F2-9FA6-FE382C3DD6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4337" y="3710061"/>
            <a:ext cx="2371397" cy="1447144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242B7202-FE38-D213-22FE-755C68A2CCD8}"/>
              </a:ext>
            </a:extLst>
          </p:cNvPr>
          <p:cNvSpPr txBox="1"/>
          <p:nvPr/>
        </p:nvSpPr>
        <p:spPr>
          <a:xfrm>
            <a:off x="7005605" y="5134869"/>
            <a:ext cx="287172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200">
                <a:solidFill>
                  <a:srgbClr val="3071B8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Hasznos weboldalak</a:t>
            </a:r>
            <a:endParaRPr lang="hu-HU" sz="2200">
              <a:solidFill>
                <a:srgbClr val="3071B8"/>
              </a:solidFill>
            </a:endParaRPr>
          </a:p>
          <a:p>
            <a:endParaRPr lang="hu-HU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4435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>
            <a:spLocks noGrp="1"/>
          </p:cNvSpPr>
          <p:nvPr>
            <p:ph type="title"/>
          </p:nvPr>
        </p:nvSpPr>
        <p:spPr>
          <a:xfrm>
            <a:off x="838512" y="-119921"/>
            <a:ext cx="110993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hu-HU" sz="4400" b="1" i="0" u="none" strike="noStrike" cap="non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Rektori Ösztöndíj</a:t>
            </a:r>
            <a:endParaRPr sz="4400" b="0" i="0" u="none" strike="noStrike" cap="non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Tartalom helye 2">
            <a:extLst>
              <a:ext uri="{FF2B5EF4-FFF2-40B4-BE49-F238E27FC236}">
                <a16:creationId xmlns:a16="http://schemas.microsoft.com/office/drawing/2014/main" id="{EB9CA07A-8A2C-F7B5-4EDF-CA104131FD7D}"/>
              </a:ext>
            </a:extLst>
          </p:cNvPr>
          <p:cNvSpPr txBox="1">
            <a:spLocks/>
          </p:cNvSpPr>
          <p:nvPr/>
        </p:nvSpPr>
        <p:spPr>
          <a:xfrm>
            <a:off x="371192" y="1305381"/>
            <a:ext cx="5115207" cy="49263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71B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07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>
                <a:latin typeface="+mj-lt"/>
              </a:rPr>
              <a:t>2025-ben is meghirdették a felvételizők legjobbjai számára a </a:t>
            </a:r>
            <a:r>
              <a:rPr lang="hu-HU">
                <a:latin typeface="+mj-lt"/>
                <a:hlinkClick r:id="rId3"/>
              </a:rPr>
              <a:t>Rektori Ösztöndíjat</a:t>
            </a:r>
            <a:r>
              <a:rPr lang="hu-HU">
                <a:latin typeface="+mj-lt"/>
              </a:rPr>
              <a:t>! </a:t>
            </a:r>
          </a:p>
          <a:p>
            <a:r>
              <a:rPr lang="hu-HU">
                <a:latin typeface="+mj-lt"/>
              </a:rPr>
              <a:t> </a:t>
            </a:r>
          </a:p>
          <a:p>
            <a:r>
              <a:rPr lang="hu-HU">
                <a:latin typeface="+mj-lt"/>
              </a:rPr>
              <a:t>Maximum 250 fő nyerheti el az ösztöndíjat, melynek összege minimum 150.000 forint/félév 4 féléven keresztül a pályázati kiírásban közöltek szerint.</a:t>
            </a:r>
          </a:p>
        </p:txBody>
      </p:sp>
      <p:pic>
        <p:nvPicPr>
          <p:cNvPr id="3" name="Google Shape;184;p8">
            <a:extLst>
              <a:ext uri="{FF2B5EF4-FFF2-40B4-BE49-F238E27FC236}">
                <a16:creationId xmlns:a16="http://schemas.microsoft.com/office/drawing/2014/main" id="{35C622B7-6666-0232-076B-ED1E5C7439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5769" y="1587825"/>
            <a:ext cx="5052287" cy="3278311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rgbClr val="FCBF0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196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>
          <a:extLst>
            <a:ext uri="{FF2B5EF4-FFF2-40B4-BE49-F238E27FC236}">
              <a16:creationId xmlns:a16="http://schemas.microsoft.com/office/drawing/2014/main" id="{51C70028-503F-B383-D98A-3FBA3C84C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>
            <a:extLst>
              <a:ext uri="{FF2B5EF4-FFF2-40B4-BE49-F238E27FC236}">
                <a16:creationId xmlns:a16="http://schemas.microsoft.com/office/drawing/2014/main" id="{5A039E95-B9E3-1660-D17F-7B39887A3A64}"/>
              </a:ext>
            </a:extLst>
          </p:cNvPr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D405941-4D00-1A86-A27D-A71D3259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71886" y="1240857"/>
            <a:ext cx="1136913" cy="243804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CE068B7-E8E9-D750-3988-3C8EC0242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081" y="1240857"/>
            <a:ext cx="1138880" cy="2438046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448473A-25F6-3092-9807-A29C6FCD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403" y="1240857"/>
            <a:ext cx="1138880" cy="2438046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27973A6F-5978-820A-5A27-8CD9A5A35728}"/>
              </a:ext>
            </a:extLst>
          </p:cNvPr>
          <p:cNvSpPr txBox="1"/>
          <p:nvPr/>
        </p:nvSpPr>
        <p:spPr>
          <a:xfrm>
            <a:off x="1347746" y="2518347"/>
            <a:ext cx="3544732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600">
                <a:solidFill>
                  <a:srgbClr val="3071B8"/>
                </a:solidFill>
              </a:rPr>
              <a:t>Irány a PTE! App</a:t>
            </a:r>
          </a:p>
        </p:txBody>
      </p:sp>
      <p:pic>
        <p:nvPicPr>
          <p:cNvPr id="13" name="Kép 12" descr="A képen kültéri, ruházat, fa, épület látható&#10;&#10;Automatikusan generált leírás">
            <a:extLst>
              <a:ext uri="{FF2B5EF4-FFF2-40B4-BE49-F238E27FC236}">
                <a16:creationId xmlns:a16="http://schemas.microsoft.com/office/drawing/2014/main" id="{B4134A2B-9EC7-BE86-E8C6-140E60F85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525" y="4335631"/>
            <a:ext cx="3704897" cy="1847626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7918C78D-7FBF-AAF1-4361-F0B05D7A3C56}"/>
              </a:ext>
            </a:extLst>
          </p:cNvPr>
          <p:cNvSpPr txBox="1"/>
          <p:nvPr/>
        </p:nvSpPr>
        <p:spPr>
          <a:xfrm>
            <a:off x="6786246" y="5223450"/>
            <a:ext cx="1773621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600">
                <a:solidFill>
                  <a:srgbClr val="3071B8"/>
                </a:solidFill>
              </a:rPr>
              <a:t>360° view</a:t>
            </a:r>
          </a:p>
        </p:txBody>
      </p:sp>
      <p:sp>
        <p:nvSpPr>
          <p:cNvPr id="15" name="Google Shape;143;p5">
            <a:extLst>
              <a:ext uri="{FF2B5EF4-FFF2-40B4-BE49-F238E27FC236}">
                <a16:creationId xmlns:a16="http://schemas.microsoft.com/office/drawing/2014/main" id="{10C00EC7-82B9-93F0-76B4-204F600665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512" y="-119921"/>
            <a:ext cx="110993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hu-HU" sz="4400" b="1" i="0" u="none" strike="noStrike" cap="non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Információk</a:t>
            </a:r>
            <a:endParaRPr sz="4400" b="0" i="0" u="none" strike="noStrike" cap="non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322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>
          <a:extLst>
            <a:ext uri="{FF2B5EF4-FFF2-40B4-BE49-F238E27FC236}">
              <a16:creationId xmlns:a16="http://schemas.microsoft.com/office/drawing/2014/main" id="{CF240C9F-6112-94FD-557E-B4153D83A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>
            <a:extLst>
              <a:ext uri="{FF2B5EF4-FFF2-40B4-BE49-F238E27FC236}">
                <a16:creationId xmlns:a16="http://schemas.microsoft.com/office/drawing/2014/main" id="{023038EB-64E6-97D9-3065-0135BB17AB3A}"/>
              </a:ext>
            </a:extLst>
          </p:cNvPr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" name="Google Shape;143;p5">
            <a:extLst>
              <a:ext uri="{FF2B5EF4-FFF2-40B4-BE49-F238E27FC236}">
                <a16:creationId xmlns:a16="http://schemas.microsoft.com/office/drawing/2014/main" id="{8E8BE1E2-D94C-5F01-61DC-62AE90DF81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512" y="-119921"/>
            <a:ext cx="110993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hu-HU" sz="4400" b="1" i="0" u="none" strike="noStrike" cap="non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Információk - képzéskereső</a:t>
            </a:r>
            <a:endParaRPr sz="4400" b="0" i="0" u="none" strike="noStrike" cap="non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DD2D1C0-49B3-829A-94C1-8B1164A8AA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519"/>
          <a:stretch/>
        </p:blipFill>
        <p:spPr>
          <a:xfrm>
            <a:off x="1261300" y="1205642"/>
            <a:ext cx="10200598" cy="41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76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g387a19a8b98_0_0"/>
          <p:cNvGrpSpPr/>
          <p:nvPr/>
        </p:nvGrpSpPr>
        <p:grpSpPr>
          <a:xfrm>
            <a:off x="208920" y="5702814"/>
            <a:ext cx="436522" cy="483154"/>
            <a:chOff x="10696897" y="2658257"/>
            <a:chExt cx="502500" cy="502500"/>
          </a:xfrm>
        </p:grpSpPr>
        <p:sp>
          <p:nvSpPr>
            <p:cNvPr id="240" name="Google Shape;240;g387a19a8b98_0_0"/>
            <p:cNvSpPr/>
            <p:nvPr/>
          </p:nvSpPr>
          <p:spPr>
            <a:xfrm rot="2700000">
              <a:off x="10779502" y="2722831"/>
              <a:ext cx="337290" cy="373352"/>
            </a:xfrm>
            <a:prstGeom prst="rect">
              <a:avLst/>
            </a:prstGeom>
            <a:solidFill>
              <a:srgbClr val="7ECACD"/>
            </a:solidFill>
            <a:ln w="19050" cap="flat" cmpd="sng">
              <a:solidFill>
                <a:srgbClr val="7ECA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g387a19a8b98_0_0"/>
            <p:cNvSpPr/>
            <p:nvPr/>
          </p:nvSpPr>
          <p:spPr>
            <a:xfrm rot="2700000">
              <a:off x="10880699" y="2834841"/>
              <a:ext cx="134916" cy="149341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g387a19a8b98_0_0"/>
          <p:cNvSpPr/>
          <p:nvPr/>
        </p:nvSpPr>
        <p:spPr>
          <a:xfrm>
            <a:off x="11217874" y="128724"/>
            <a:ext cx="720000" cy="720000"/>
          </a:xfrm>
          <a:prstGeom prst="plus">
            <a:avLst>
              <a:gd name="adj" fmla="val 38564"/>
            </a:avLst>
          </a:prstGeom>
          <a:solidFill>
            <a:srgbClr val="FACD4F"/>
          </a:solidFill>
          <a:ln w="19050" cap="flat" cmpd="sng">
            <a:solidFill>
              <a:srgbClr val="FACD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387a19a8b98_0_0"/>
          <p:cNvSpPr txBox="1"/>
          <p:nvPr/>
        </p:nvSpPr>
        <p:spPr>
          <a:xfrm>
            <a:off x="838512" y="-118062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u-HU" sz="4400" b="1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Egyetem-magyar szótár</a:t>
            </a:r>
            <a:endParaRPr sz="1400" b="0" i="0" u="none" strike="noStrike" cap="non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4" name="Google Shape;244;g387a19a8b98_0_0"/>
          <p:cNvSpPr txBox="1"/>
          <p:nvPr/>
        </p:nvSpPr>
        <p:spPr>
          <a:xfrm>
            <a:off x="1053433" y="1478500"/>
            <a:ext cx="607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5" name="Google Shape;245;g387a19a8b98_0_0"/>
          <p:cNvSpPr txBox="1"/>
          <p:nvPr/>
        </p:nvSpPr>
        <p:spPr>
          <a:xfrm>
            <a:off x="8725212" y="6396335"/>
            <a:ext cx="349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6" name="Google Shape;246;g387a19a8b98_0_0"/>
          <p:cNvSpPr txBox="1"/>
          <p:nvPr/>
        </p:nvSpPr>
        <p:spPr>
          <a:xfrm>
            <a:off x="7630500" y="2128350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2D68C4"/>
                </a:solidFill>
                <a:latin typeface="Georgia"/>
                <a:ea typeface="Georgia"/>
                <a:cs typeface="Georgia"/>
                <a:sym typeface="Georgia"/>
              </a:rPr>
              <a:t>TO</a:t>
            </a:r>
            <a:endParaRPr sz="2800" b="1">
              <a:solidFill>
                <a:srgbClr val="2D68C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7" name="Google Shape;247;g387a19a8b98_0_0"/>
          <p:cNvSpPr txBox="1"/>
          <p:nvPr/>
        </p:nvSpPr>
        <p:spPr>
          <a:xfrm>
            <a:off x="838500" y="1839325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64CCC9"/>
                </a:solidFill>
                <a:latin typeface="Georgia"/>
                <a:ea typeface="Georgia"/>
                <a:cs typeface="Georgia"/>
                <a:sym typeface="Georgia"/>
              </a:rPr>
              <a:t>Szeminárium</a:t>
            </a:r>
            <a:endParaRPr sz="2800" b="1">
              <a:solidFill>
                <a:srgbClr val="64CCC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8" name="Google Shape;248;g387a19a8b98_0_0"/>
          <p:cNvSpPr txBox="1"/>
          <p:nvPr/>
        </p:nvSpPr>
        <p:spPr>
          <a:xfrm>
            <a:off x="4671850" y="2454925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2D68C4"/>
                </a:solidFill>
                <a:latin typeface="Georgia"/>
                <a:ea typeface="Georgia"/>
                <a:cs typeface="Georgia"/>
                <a:sym typeface="Georgia"/>
              </a:rPr>
              <a:t>UV</a:t>
            </a:r>
            <a:endParaRPr sz="2800" b="1">
              <a:solidFill>
                <a:srgbClr val="2D68C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9" name="Google Shape;249;g387a19a8b98_0_0"/>
          <p:cNvSpPr txBox="1"/>
          <p:nvPr/>
        </p:nvSpPr>
        <p:spPr>
          <a:xfrm>
            <a:off x="8867075" y="2743950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64CCC9"/>
                </a:solidFill>
                <a:latin typeface="Georgia"/>
                <a:ea typeface="Georgia"/>
                <a:cs typeface="Georgia"/>
                <a:sym typeface="Georgia"/>
              </a:rPr>
              <a:t>Kredit</a:t>
            </a:r>
            <a:endParaRPr sz="2800" b="1">
              <a:solidFill>
                <a:srgbClr val="64CCC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0" name="Google Shape;250;g387a19a8b98_0_0"/>
          <p:cNvSpPr txBox="1"/>
          <p:nvPr/>
        </p:nvSpPr>
        <p:spPr>
          <a:xfrm>
            <a:off x="838500" y="3762700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64CCC9"/>
                </a:solidFill>
                <a:latin typeface="Georgia"/>
                <a:ea typeface="Georgia"/>
                <a:cs typeface="Georgia"/>
                <a:sym typeface="Georgia"/>
              </a:rPr>
              <a:t>EHÖK</a:t>
            </a:r>
            <a:endParaRPr sz="2800" b="1">
              <a:solidFill>
                <a:srgbClr val="64CCC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1" name="Google Shape;251;g387a19a8b98_0_0"/>
          <p:cNvSpPr txBox="1"/>
          <p:nvPr/>
        </p:nvSpPr>
        <p:spPr>
          <a:xfrm>
            <a:off x="5757300" y="3300250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FFC658"/>
                </a:solidFill>
                <a:latin typeface="Georgia"/>
                <a:ea typeface="Georgia"/>
                <a:cs typeface="Georgia"/>
                <a:sym typeface="Georgia"/>
              </a:rPr>
              <a:t>Kollokvium</a:t>
            </a:r>
            <a:endParaRPr sz="2800" b="1">
              <a:solidFill>
                <a:srgbClr val="FFC65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2" name="Google Shape;252;g387a19a8b98_0_0"/>
          <p:cNvSpPr txBox="1"/>
          <p:nvPr/>
        </p:nvSpPr>
        <p:spPr>
          <a:xfrm>
            <a:off x="1905300" y="5295725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FFC658"/>
                </a:solidFill>
                <a:latin typeface="Georgia"/>
                <a:ea typeface="Georgia"/>
                <a:cs typeface="Georgia"/>
                <a:sym typeface="Georgia"/>
              </a:rPr>
              <a:t>HÖK/HÖT</a:t>
            </a:r>
            <a:endParaRPr sz="2800" b="1">
              <a:solidFill>
                <a:srgbClr val="FFC65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3" name="Google Shape;253;g387a19a8b98_0_0"/>
          <p:cNvSpPr txBox="1"/>
          <p:nvPr/>
        </p:nvSpPr>
        <p:spPr>
          <a:xfrm>
            <a:off x="6411300" y="4680113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2D68C4"/>
                </a:solidFill>
                <a:latin typeface="Georgia"/>
                <a:ea typeface="Georgia"/>
                <a:cs typeface="Georgia"/>
                <a:sym typeface="Georgia"/>
              </a:rPr>
              <a:t>Szoctám</a:t>
            </a:r>
            <a:endParaRPr sz="2800" b="1">
              <a:solidFill>
                <a:srgbClr val="2D68C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4" name="Google Shape;254;g387a19a8b98_0_0"/>
          <p:cNvSpPr txBox="1"/>
          <p:nvPr/>
        </p:nvSpPr>
        <p:spPr>
          <a:xfrm>
            <a:off x="9511850" y="4145563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FFC658"/>
                </a:solidFill>
                <a:latin typeface="Georgia"/>
                <a:ea typeface="Georgia"/>
                <a:cs typeface="Georgia"/>
                <a:sym typeface="Georgia"/>
              </a:rPr>
              <a:t>Neptun</a:t>
            </a:r>
            <a:endParaRPr sz="2800" b="1">
              <a:solidFill>
                <a:srgbClr val="FFC65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5" name="Google Shape;255;g387a19a8b98_0_0"/>
          <p:cNvSpPr txBox="1"/>
          <p:nvPr/>
        </p:nvSpPr>
        <p:spPr>
          <a:xfrm>
            <a:off x="4803225" y="4262338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64CCC9"/>
                </a:solidFill>
                <a:latin typeface="Georgia"/>
                <a:ea typeface="Georgia"/>
                <a:cs typeface="Georgia"/>
                <a:sym typeface="Georgia"/>
              </a:rPr>
              <a:t>ZH</a:t>
            </a:r>
            <a:endParaRPr sz="2800" b="1">
              <a:solidFill>
                <a:srgbClr val="64CCC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56" name="Google Shape;256;g387a19a8b98_0_0"/>
          <p:cNvSpPr txBox="1"/>
          <p:nvPr/>
        </p:nvSpPr>
        <p:spPr>
          <a:xfrm>
            <a:off x="2322450" y="3121200"/>
            <a:ext cx="491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>
                <a:solidFill>
                  <a:srgbClr val="2D68C4"/>
                </a:solidFill>
                <a:latin typeface="Georgia"/>
                <a:ea typeface="Georgia"/>
                <a:cs typeface="Georgia"/>
                <a:sym typeface="Georgia"/>
              </a:rPr>
              <a:t>Katalógus</a:t>
            </a:r>
            <a:endParaRPr sz="2800" b="1">
              <a:solidFill>
                <a:srgbClr val="2D68C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2"/>
          <p:cNvGrpSpPr/>
          <p:nvPr/>
        </p:nvGrpSpPr>
        <p:grpSpPr>
          <a:xfrm>
            <a:off x="11053195" y="196127"/>
            <a:ext cx="629925" cy="697188"/>
            <a:chOff x="10696904" y="2658257"/>
            <a:chExt cx="502516" cy="502516"/>
          </a:xfrm>
        </p:grpSpPr>
        <p:sp>
          <p:nvSpPr>
            <p:cNvPr id="69" name="Google Shape;69;p2"/>
            <p:cNvSpPr/>
            <p:nvPr/>
          </p:nvSpPr>
          <p:spPr>
            <a:xfrm rot="2700000">
              <a:off x="10779501" y="2722844"/>
              <a:ext cx="337323" cy="373342"/>
            </a:xfrm>
            <a:prstGeom prst="rect">
              <a:avLst/>
            </a:prstGeom>
            <a:solidFill>
              <a:srgbClr val="7ECACD"/>
            </a:solidFill>
            <a:ln w="19050" cap="flat" cmpd="sng">
              <a:solidFill>
                <a:srgbClr val="7ECA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2700000">
              <a:off x="10880698" y="2834846"/>
              <a:ext cx="134929" cy="149337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2"/>
          <p:cNvSpPr txBox="1">
            <a:spLocks noGrp="1"/>
          </p:cNvSpPr>
          <p:nvPr>
            <p:ph type="title"/>
          </p:nvPr>
        </p:nvSpPr>
        <p:spPr>
          <a:xfrm>
            <a:off x="656261" y="-118049"/>
            <a:ext cx="1102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</a:pPr>
            <a:r>
              <a:rPr lang="hu-HU" sz="4400">
                <a:solidFill>
                  <a:srgbClr val="0070C0"/>
                </a:solidFill>
                <a:latin typeface="Georgia"/>
              </a:rPr>
              <a:t>Célok</a:t>
            </a:r>
            <a:endParaRPr sz="4400">
              <a:solidFill>
                <a:srgbClr val="0070C0"/>
              </a:solidFill>
              <a:latin typeface="Georgia"/>
              <a:sym typeface="Georgia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820405" y="1374459"/>
            <a:ext cx="8260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/>
              <a:t>Hiteles felsőoktatási információk, valamint szakszerű pályaorientációs konzultáció biztosításával támogassuk a felvételi előtt állók pályadöntését.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>
                <a:ea typeface="Calibri"/>
                <a:cs typeface="Calibri"/>
              </a:rPr>
              <a:t>Döntéstámogatók tájékoztatása és segítése.</a:t>
            </a:r>
            <a:endParaRPr lang="hu-HU" sz="280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/>
              <a:t>Egyetemi szintű együttműködés, támogató kapcsolódás.</a:t>
            </a:r>
            <a:endParaRPr lang="hu-HU" sz="2800">
              <a:ea typeface="Calibri"/>
              <a:cs typeface="Calibri"/>
            </a:endParaRPr>
          </a:p>
          <a:p>
            <a:pPr marL="342900" lvl="0" indent="-342900">
              <a:lnSpc>
                <a:spcPct val="150000"/>
              </a:lnSpc>
              <a:buClr>
                <a:srgbClr val="1A2747"/>
              </a:buClr>
              <a:buSzPts val="2000"/>
              <a:buFont typeface="Arial"/>
              <a:buChar char="•"/>
            </a:pPr>
            <a:endParaRPr lang="hu-HU" sz="28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3" name="Google Shape;73;p2"/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>
          <a:extLst>
            <a:ext uri="{FF2B5EF4-FFF2-40B4-BE49-F238E27FC236}">
              <a16:creationId xmlns:a16="http://schemas.microsoft.com/office/drawing/2014/main" id="{AF388F3D-E64C-4E25-468C-76D59C311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>
            <a:extLst>
              <a:ext uri="{FF2B5EF4-FFF2-40B4-BE49-F238E27FC236}">
                <a16:creationId xmlns:a16="http://schemas.microsoft.com/office/drawing/2014/main" id="{CA8434F6-1A3A-CC9C-17A3-BD7965257EA3}"/>
              </a:ext>
            </a:extLst>
          </p:cNvPr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" name="Google Shape;143;p5">
            <a:extLst>
              <a:ext uri="{FF2B5EF4-FFF2-40B4-BE49-F238E27FC236}">
                <a16:creationId xmlns:a16="http://schemas.microsoft.com/office/drawing/2014/main" id="{75D4E080-B120-C2C7-D594-2EC8BC74F6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512" y="-119921"/>
            <a:ext cx="110993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hu-HU" sz="4400" b="1" i="0" u="none" strike="noStrike" cap="none">
                <a:solidFill>
                  <a:srgbClr val="0070C0"/>
                </a:solidFill>
                <a:latin typeface="Georgia"/>
                <a:ea typeface="Georgia"/>
                <a:cs typeface="Georgia"/>
                <a:sym typeface="Georgia"/>
              </a:rPr>
              <a:t>Kapcsolat</a:t>
            </a:r>
            <a:endParaRPr sz="4400" b="0" i="0" u="none" strike="noStrike" cap="none">
              <a:solidFill>
                <a:srgbClr val="0070C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Tartalom helye 3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E2EBC796-CB99-CC3F-BC4B-223626422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529" y="1253331"/>
            <a:ext cx="4330043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C514BCF-30DB-C634-0A24-1BF11A8B1C3C}"/>
              </a:ext>
            </a:extLst>
          </p:cNvPr>
          <p:cNvSpPr txBox="1"/>
          <p:nvPr/>
        </p:nvSpPr>
        <p:spPr>
          <a:xfrm>
            <a:off x="6524023" y="1253331"/>
            <a:ext cx="53287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zh-CN" sz="2600">
                <a:solidFill>
                  <a:srgbClr val="3071B8"/>
                </a:solidFill>
              </a:rPr>
              <a:t>Kapcsolat</a:t>
            </a:r>
            <a:endParaRPr lang="hu-HU" sz="2600">
              <a:solidFill>
                <a:srgbClr val="3071B8"/>
              </a:solidFill>
            </a:endParaRPr>
          </a:p>
          <a:p>
            <a:r>
              <a:rPr lang="hu-HU" sz="2600">
                <a:solidFill>
                  <a:srgbClr val="3071B8"/>
                </a:solidFill>
              </a:rPr>
              <a:t>Hazai Beiskolázási Marketing Iroda</a:t>
            </a:r>
            <a:br>
              <a:rPr lang="hu-HU" sz="2600">
                <a:solidFill>
                  <a:srgbClr val="3071B8"/>
                </a:solidFill>
              </a:rPr>
            </a:br>
            <a:endParaRPr lang="hu-HU" sz="2600">
              <a:solidFill>
                <a:srgbClr val="3071B8"/>
              </a:solidFill>
            </a:endParaRPr>
          </a:p>
          <a:p>
            <a:r>
              <a:rPr lang="hu-HU" sz="2600">
                <a:solidFill>
                  <a:srgbClr val="3071B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szalai.greta@pte.hu</a:t>
            </a:r>
            <a:endParaRPr lang="hu-HU" sz="2600">
              <a:solidFill>
                <a:srgbClr val="3071B8"/>
              </a:solidFill>
            </a:endParaRPr>
          </a:p>
          <a:p>
            <a:r>
              <a:rPr lang="hu-HU" sz="2600">
                <a:solidFill>
                  <a:srgbClr val="3071B8"/>
                </a:solidFill>
              </a:rPr>
              <a:t>06 30/370-4776</a:t>
            </a:r>
          </a:p>
          <a:p>
            <a:r>
              <a:rPr lang="hu-HU" sz="2600">
                <a:solidFill>
                  <a:srgbClr val="3071B8"/>
                </a:solidFill>
              </a:rPr>
              <a:t>06 72/501-500/28085</a:t>
            </a:r>
            <a:br>
              <a:rPr lang="hu-HU" sz="2600">
                <a:solidFill>
                  <a:srgbClr val="3071B8"/>
                </a:solidFill>
              </a:rPr>
            </a:br>
            <a:br>
              <a:rPr lang="hu-HU" sz="2600">
                <a:solidFill>
                  <a:srgbClr val="3071B8"/>
                </a:solidFill>
              </a:rPr>
            </a:br>
            <a:r>
              <a:rPr lang="hu-HU" sz="2600">
                <a:solidFill>
                  <a:srgbClr val="3071B8"/>
                </a:solidFill>
                <a:hlinkClick r:id="rId5"/>
              </a:rPr>
              <a:t>turi.dorottya@pte.hu</a:t>
            </a:r>
            <a:endParaRPr lang="hu-HU" sz="2600">
              <a:solidFill>
                <a:srgbClr val="3071B8"/>
              </a:solidFill>
            </a:endParaRPr>
          </a:p>
          <a:p>
            <a:r>
              <a:rPr lang="hu-HU" sz="2600">
                <a:solidFill>
                  <a:srgbClr val="3071B8"/>
                </a:solidFill>
              </a:rPr>
              <a:t>06 30/127-4651</a:t>
            </a:r>
            <a:br>
              <a:rPr lang="hu-HU" sz="2600">
                <a:solidFill>
                  <a:srgbClr val="3071B8"/>
                </a:solidFill>
              </a:rPr>
            </a:br>
            <a:r>
              <a:rPr lang="hu-HU" sz="2600">
                <a:solidFill>
                  <a:srgbClr val="3071B8"/>
                </a:solidFill>
              </a:rPr>
              <a:t>06 72/501-500/28085</a:t>
            </a:r>
          </a:p>
          <a:p>
            <a:endParaRPr lang="hu-HU" sz="2600">
              <a:solidFill>
                <a:srgbClr val="3071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29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"/>
          <p:cNvSpPr txBox="1"/>
          <p:nvPr/>
        </p:nvSpPr>
        <p:spPr>
          <a:xfrm>
            <a:off x="906191" y="2449794"/>
            <a:ext cx="4567509" cy="1958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Georgia"/>
              <a:buNone/>
            </a:pPr>
            <a:r>
              <a:rPr lang="hu-HU" sz="56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Köszönjük a figyelmet!</a:t>
            </a:r>
            <a:endParaRPr/>
          </a:p>
        </p:txBody>
      </p:sp>
      <p:pic>
        <p:nvPicPr>
          <p:cNvPr id="279" name="Google Shape;27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52909" y="0"/>
            <a:ext cx="6537760" cy="1958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4" descr="A group of people taking a selfi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3796" r="15674"/>
          <a:stretch/>
        </p:blipFill>
        <p:spPr>
          <a:xfrm>
            <a:off x="6096001" y="0"/>
            <a:ext cx="6096000" cy="5756404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5" descr="A képen képernyőkép látható&#10;&#10;Előfordulhat, hogy az AI által létrehozott tartalom helytele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15"/>
          <p:cNvGrpSpPr/>
          <p:nvPr/>
        </p:nvGrpSpPr>
        <p:grpSpPr>
          <a:xfrm>
            <a:off x="609458" y="815925"/>
            <a:ext cx="436538" cy="483151"/>
            <a:chOff x="10696904" y="2658257"/>
            <a:chExt cx="502516" cy="502516"/>
          </a:xfrm>
        </p:grpSpPr>
        <p:sp>
          <p:nvSpPr>
            <p:cNvPr id="287" name="Google Shape;287;p15"/>
            <p:cNvSpPr/>
            <p:nvPr/>
          </p:nvSpPr>
          <p:spPr>
            <a:xfrm rot="2700000">
              <a:off x="10779501" y="2722844"/>
              <a:ext cx="337323" cy="373342"/>
            </a:xfrm>
            <a:prstGeom prst="rect">
              <a:avLst/>
            </a:prstGeom>
            <a:solidFill>
              <a:srgbClr val="7ECACD"/>
            </a:solidFill>
            <a:ln w="19050" cap="flat" cmpd="sng">
              <a:solidFill>
                <a:srgbClr val="7ECA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15"/>
            <p:cNvSpPr/>
            <p:nvPr/>
          </p:nvSpPr>
          <p:spPr>
            <a:xfrm rot="2700000">
              <a:off x="10880698" y="2834846"/>
              <a:ext cx="134929" cy="149337"/>
            </a:xfrm>
            <a:prstGeom prst="rect">
              <a:avLst/>
            </a:prstGeom>
            <a:solidFill>
              <a:srgbClr val="3071B8"/>
            </a:solidFill>
            <a:ln w="19050" cap="flat" cmpd="sng">
              <a:solidFill>
                <a:srgbClr val="3071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15"/>
          <p:cNvSpPr/>
          <p:nvPr/>
        </p:nvSpPr>
        <p:spPr>
          <a:xfrm>
            <a:off x="8774477" y="4026167"/>
            <a:ext cx="360000" cy="360000"/>
          </a:xfrm>
          <a:prstGeom prst="plus">
            <a:avLst>
              <a:gd name="adj" fmla="val 38564"/>
            </a:avLst>
          </a:prstGeom>
          <a:solidFill>
            <a:srgbClr val="FACD4F"/>
          </a:solidFill>
          <a:ln w="19050" cap="flat" cmpd="sng">
            <a:solidFill>
              <a:srgbClr val="FACD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BED296-705C-AEA0-44B3-E96160AD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1984"/>
            <a:ext cx="10146146" cy="1017666"/>
          </a:xfrm>
        </p:spPr>
        <p:txBody>
          <a:bodyPr>
            <a:normAutofit fontScale="90000"/>
          </a:bodyPr>
          <a:lstStyle/>
          <a:p>
            <a:r>
              <a:rPr lang="hu-HU" sz="4900">
                <a:solidFill>
                  <a:srgbClr val="0070C0"/>
                </a:solidFill>
                <a:latin typeface="Georgia"/>
              </a:rPr>
              <a:t>Mi okoz nehézséget a pályaválasztás segítésében?</a:t>
            </a:r>
          </a:p>
          <a:p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67A72B9-DE6F-109A-8205-3D4E0E0D6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hu-HU">
                <a:hlinkClick r:id="rId2"/>
              </a:rPr>
              <a:t>https://www.menti.com/al7vpy56oq6r</a:t>
            </a:r>
            <a:endParaRPr lang="hu-HU"/>
          </a:p>
          <a:p>
            <a:pPr marL="50800" indent="0">
              <a:buNone/>
            </a:pPr>
            <a:endParaRPr lang="hu-HU"/>
          </a:p>
        </p:txBody>
      </p:sp>
      <p:pic>
        <p:nvPicPr>
          <p:cNvPr id="6" name="Kép 5" descr="A képen minta, művészet, tér, fekete-fehér látható&#10;&#10;Lehet, hogy az AI által létrehozott tartalom helytelen.">
            <a:extLst>
              <a:ext uri="{FF2B5EF4-FFF2-40B4-BE49-F238E27FC236}">
                <a16:creationId xmlns:a16="http://schemas.microsoft.com/office/drawing/2014/main" id="{1ADF764A-3F82-9763-4073-C09E981AB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636" y="2886364"/>
            <a:ext cx="3290455" cy="329045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1CF34BF-7988-CA4B-AC84-0F47B496A140}"/>
              </a:ext>
            </a:extLst>
          </p:cNvPr>
          <p:cNvSpPr txBox="1"/>
          <p:nvPr/>
        </p:nvSpPr>
        <p:spPr>
          <a:xfrm>
            <a:off x="1166091" y="3648364"/>
            <a:ext cx="6096000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Georgia"/>
              </a:rPr>
              <a:t>7883 8195</a:t>
            </a:r>
          </a:p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7133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92CA38A-60CB-CBA3-94A2-5D919017EB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522" t="1061" r="13740" b="-1061"/>
          <a:stretch/>
        </p:blipFill>
        <p:spPr>
          <a:xfrm>
            <a:off x="643521" y="677227"/>
            <a:ext cx="10405477" cy="550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9873CD30-1569-F5D0-592D-FDC21DE49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2">
            <a:extLst>
              <a:ext uri="{FF2B5EF4-FFF2-40B4-BE49-F238E27FC236}">
                <a16:creationId xmlns:a16="http://schemas.microsoft.com/office/drawing/2014/main" id="{C3BEFBB0-3C20-1406-BD32-8FB01C3DEFBA}"/>
              </a:ext>
            </a:extLst>
          </p:cNvPr>
          <p:cNvGrpSpPr/>
          <p:nvPr/>
        </p:nvGrpSpPr>
        <p:grpSpPr>
          <a:xfrm>
            <a:off x="11053195" y="196127"/>
            <a:ext cx="629925" cy="697188"/>
            <a:chOff x="10696904" y="2658257"/>
            <a:chExt cx="502516" cy="502516"/>
          </a:xfrm>
        </p:grpSpPr>
        <p:sp>
          <p:nvSpPr>
            <p:cNvPr id="69" name="Google Shape;69;p2">
              <a:extLst>
                <a:ext uri="{FF2B5EF4-FFF2-40B4-BE49-F238E27FC236}">
                  <a16:creationId xmlns:a16="http://schemas.microsoft.com/office/drawing/2014/main" id="{6F86BB31-A27A-C2A0-4F4C-E22948434BC3}"/>
                </a:ext>
              </a:extLst>
            </p:cNvPr>
            <p:cNvSpPr/>
            <p:nvPr/>
          </p:nvSpPr>
          <p:spPr>
            <a:xfrm rot="2700000">
              <a:off x="10779501" y="2722844"/>
              <a:ext cx="337323" cy="373342"/>
            </a:xfrm>
            <a:prstGeom prst="rect">
              <a:avLst/>
            </a:prstGeom>
            <a:solidFill>
              <a:srgbClr val="7ECACD"/>
            </a:solidFill>
            <a:ln w="19050" cap="flat" cmpd="sng">
              <a:solidFill>
                <a:srgbClr val="7ECA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>
              <a:extLst>
                <a:ext uri="{FF2B5EF4-FFF2-40B4-BE49-F238E27FC236}">
                  <a16:creationId xmlns:a16="http://schemas.microsoft.com/office/drawing/2014/main" id="{3CDAE26B-1DB9-E674-77A5-46C06E629005}"/>
                </a:ext>
              </a:extLst>
            </p:cNvPr>
            <p:cNvSpPr/>
            <p:nvPr/>
          </p:nvSpPr>
          <p:spPr>
            <a:xfrm rot="2700000">
              <a:off x="10880698" y="2834846"/>
              <a:ext cx="134929" cy="149337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2">
            <a:extLst>
              <a:ext uri="{FF2B5EF4-FFF2-40B4-BE49-F238E27FC236}">
                <a16:creationId xmlns:a16="http://schemas.microsoft.com/office/drawing/2014/main" id="{7B094950-96DE-0DED-32EE-E2DCD401E70A}"/>
              </a:ext>
            </a:extLst>
          </p:cNvPr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C712A4C-B5B9-5D60-BD6F-51AFDAEF5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30" y="291932"/>
            <a:ext cx="8878539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67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089312A2-CBD5-5B9B-6D29-C1ED7C537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2">
            <a:extLst>
              <a:ext uri="{FF2B5EF4-FFF2-40B4-BE49-F238E27FC236}">
                <a16:creationId xmlns:a16="http://schemas.microsoft.com/office/drawing/2014/main" id="{FF875882-C565-DC5E-DE84-B546D9A1E97A}"/>
              </a:ext>
            </a:extLst>
          </p:cNvPr>
          <p:cNvGrpSpPr/>
          <p:nvPr/>
        </p:nvGrpSpPr>
        <p:grpSpPr>
          <a:xfrm>
            <a:off x="11053195" y="196127"/>
            <a:ext cx="629925" cy="697188"/>
            <a:chOff x="10696904" y="2658257"/>
            <a:chExt cx="502516" cy="502516"/>
          </a:xfrm>
        </p:grpSpPr>
        <p:sp>
          <p:nvSpPr>
            <p:cNvPr id="69" name="Google Shape;69;p2">
              <a:extLst>
                <a:ext uri="{FF2B5EF4-FFF2-40B4-BE49-F238E27FC236}">
                  <a16:creationId xmlns:a16="http://schemas.microsoft.com/office/drawing/2014/main" id="{E3B4B9FB-F168-43EF-FAE2-8DFDB22890F3}"/>
                </a:ext>
              </a:extLst>
            </p:cNvPr>
            <p:cNvSpPr/>
            <p:nvPr/>
          </p:nvSpPr>
          <p:spPr>
            <a:xfrm rot="2700000">
              <a:off x="10779501" y="2722844"/>
              <a:ext cx="337323" cy="373342"/>
            </a:xfrm>
            <a:prstGeom prst="rect">
              <a:avLst/>
            </a:prstGeom>
            <a:solidFill>
              <a:srgbClr val="7ECACD"/>
            </a:solidFill>
            <a:ln w="19050" cap="flat" cmpd="sng">
              <a:solidFill>
                <a:srgbClr val="7ECA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>
              <a:extLst>
                <a:ext uri="{FF2B5EF4-FFF2-40B4-BE49-F238E27FC236}">
                  <a16:creationId xmlns:a16="http://schemas.microsoft.com/office/drawing/2014/main" id="{9225E569-71D3-EF32-8E14-D0AC4A112B16}"/>
                </a:ext>
              </a:extLst>
            </p:cNvPr>
            <p:cNvSpPr/>
            <p:nvPr/>
          </p:nvSpPr>
          <p:spPr>
            <a:xfrm rot="2700000">
              <a:off x="10880698" y="2834846"/>
              <a:ext cx="134929" cy="149337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" name="Google Shape;73;p2">
            <a:extLst>
              <a:ext uri="{FF2B5EF4-FFF2-40B4-BE49-F238E27FC236}">
                <a16:creationId xmlns:a16="http://schemas.microsoft.com/office/drawing/2014/main" id="{6BC4AD20-BE1E-99B1-DC3D-95C5FBE296C9}"/>
              </a:ext>
            </a:extLst>
          </p:cNvPr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230A434-18C6-2387-8A90-E49840A0D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072" y="287641"/>
            <a:ext cx="8811855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50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3"/>
          <p:cNvGrpSpPr/>
          <p:nvPr/>
        </p:nvGrpSpPr>
        <p:grpSpPr>
          <a:xfrm>
            <a:off x="234704" y="5702719"/>
            <a:ext cx="436538" cy="483151"/>
            <a:chOff x="10696904" y="2658257"/>
            <a:chExt cx="502516" cy="502516"/>
          </a:xfrm>
        </p:grpSpPr>
        <p:sp>
          <p:nvSpPr>
            <p:cNvPr id="92" name="Google Shape;92;p3"/>
            <p:cNvSpPr/>
            <p:nvPr/>
          </p:nvSpPr>
          <p:spPr>
            <a:xfrm rot="2700000">
              <a:off x="10779501" y="2722844"/>
              <a:ext cx="337323" cy="373342"/>
            </a:xfrm>
            <a:prstGeom prst="rect">
              <a:avLst/>
            </a:prstGeom>
            <a:solidFill>
              <a:srgbClr val="7ECACD"/>
            </a:solidFill>
            <a:ln w="19050" cap="flat" cmpd="sng">
              <a:solidFill>
                <a:srgbClr val="7ECA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 rot="2700000">
              <a:off x="10880698" y="2834846"/>
              <a:ext cx="134929" cy="149337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11217874" y="128724"/>
            <a:ext cx="720000" cy="720000"/>
          </a:xfrm>
          <a:prstGeom prst="plus">
            <a:avLst>
              <a:gd name="adj" fmla="val 38564"/>
            </a:avLst>
          </a:prstGeom>
          <a:solidFill>
            <a:srgbClr val="FACD4F"/>
          </a:solidFill>
          <a:ln w="19050" cap="flat" cmpd="sng">
            <a:solidFill>
              <a:srgbClr val="FACD4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>
            <a:off x="1408251" y="1057329"/>
            <a:ext cx="9520353" cy="4660862"/>
            <a:chOff x="1374726" y="2082426"/>
            <a:chExt cx="7842347" cy="3632536"/>
          </a:xfrm>
        </p:grpSpPr>
        <p:grpSp>
          <p:nvGrpSpPr>
            <p:cNvPr id="96" name="Google Shape;96;p3"/>
            <p:cNvGrpSpPr/>
            <p:nvPr/>
          </p:nvGrpSpPr>
          <p:grpSpPr>
            <a:xfrm>
              <a:off x="1374726" y="2082426"/>
              <a:ext cx="763617" cy="3632536"/>
              <a:chOff x="3262" y="0"/>
              <a:chExt cx="763617" cy="3632536"/>
            </a:xfrm>
          </p:grpSpPr>
          <p:sp>
            <p:nvSpPr>
              <p:cNvPr id="97" name="Google Shape;97;p3"/>
              <p:cNvSpPr/>
              <p:nvPr/>
            </p:nvSpPr>
            <p:spPr>
              <a:xfrm>
                <a:off x="3262" y="0"/>
                <a:ext cx="763617" cy="3632536"/>
              </a:xfrm>
              <a:prstGeom prst="roundRect">
                <a:avLst>
                  <a:gd name="adj" fmla="val 10000"/>
                </a:avLst>
              </a:prstGeom>
              <a:solidFill>
                <a:srgbClr val="236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 txBox="1"/>
              <p:nvPr/>
            </p:nvSpPr>
            <p:spPr>
              <a:xfrm>
                <a:off x="3262" y="1453014"/>
                <a:ext cx="763617" cy="14530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0900" tIns="120900" rIns="120900" bIns="120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hu-HU" sz="17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ÁJK</a:t>
                </a:r>
                <a:endParaRPr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" name="Google Shape;99;p3"/>
            <p:cNvSpPr/>
            <p:nvPr/>
          </p:nvSpPr>
          <p:spPr>
            <a:xfrm>
              <a:off x="1397634" y="2392738"/>
              <a:ext cx="717800" cy="861888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75982" r="-75982"/>
              </a:stretch>
            </a:blipFill>
            <a:ln w="19050" cap="flat" cmpd="sng">
              <a:solidFill>
                <a:srgbClr val="1A27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0" name="Google Shape;100;p3"/>
            <p:cNvGrpSpPr/>
            <p:nvPr/>
          </p:nvGrpSpPr>
          <p:grpSpPr>
            <a:xfrm>
              <a:off x="2161251" y="2082426"/>
              <a:ext cx="763617" cy="3632536"/>
              <a:chOff x="789787" y="0"/>
              <a:chExt cx="763617" cy="3632536"/>
            </a:xfrm>
          </p:grpSpPr>
          <p:sp>
            <p:nvSpPr>
              <p:cNvPr id="101" name="Google Shape;101;p3"/>
              <p:cNvSpPr/>
              <p:nvPr/>
            </p:nvSpPr>
            <p:spPr>
              <a:xfrm>
                <a:off x="789787" y="0"/>
                <a:ext cx="763617" cy="3632536"/>
              </a:xfrm>
              <a:prstGeom prst="roundRect">
                <a:avLst>
                  <a:gd name="adj" fmla="val 10000"/>
                </a:avLst>
              </a:prstGeom>
              <a:solidFill>
                <a:srgbClr val="2931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3"/>
              <p:cNvSpPr txBox="1"/>
              <p:nvPr/>
            </p:nvSpPr>
            <p:spPr>
              <a:xfrm>
                <a:off x="789787" y="1453014"/>
                <a:ext cx="763617" cy="1453014"/>
              </a:xfrm>
              <a:prstGeom prst="rect">
                <a:avLst/>
              </a:prstGeom>
              <a:solidFill>
                <a:srgbClr val="293189"/>
              </a:solidFill>
              <a:ln>
                <a:noFill/>
              </a:ln>
            </p:spPr>
            <p:txBody>
              <a:bodyPr spcFirstLastPara="1" wrap="square" lIns="120900" tIns="120900" rIns="120900" bIns="120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hu-HU" sz="17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ÁOK</a:t>
                </a:r>
                <a:endParaRPr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103;p3"/>
            <p:cNvSpPr/>
            <p:nvPr/>
          </p:nvSpPr>
          <p:spPr>
            <a:xfrm>
              <a:off x="2184160" y="2392738"/>
              <a:ext cx="717800" cy="861888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102973" r="-102976"/>
              </a:stretch>
            </a:blipFill>
            <a:ln w="19050" cap="flat" cmpd="sng">
              <a:solidFill>
                <a:srgbClr val="1A27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" name="Google Shape;104;p3"/>
            <p:cNvGrpSpPr/>
            <p:nvPr/>
          </p:nvGrpSpPr>
          <p:grpSpPr>
            <a:xfrm>
              <a:off x="2947777" y="2082426"/>
              <a:ext cx="763617" cy="3632536"/>
              <a:chOff x="1576313" y="0"/>
              <a:chExt cx="763617" cy="3632536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1576313" y="0"/>
                <a:ext cx="763617" cy="3632536"/>
              </a:xfrm>
              <a:prstGeom prst="roundRect">
                <a:avLst>
                  <a:gd name="adj" fmla="val 10000"/>
                </a:avLst>
              </a:prstGeom>
              <a:solidFill>
                <a:srgbClr val="A32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 txBox="1"/>
              <p:nvPr/>
            </p:nvSpPr>
            <p:spPr>
              <a:xfrm>
                <a:off x="1576313" y="1453014"/>
                <a:ext cx="763617" cy="1453014"/>
              </a:xfrm>
              <a:prstGeom prst="rect">
                <a:avLst/>
              </a:prstGeom>
              <a:solidFill>
                <a:srgbClr val="A3253B"/>
              </a:solidFill>
              <a:ln>
                <a:noFill/>
              </a:ln>
            </p:spPr>
            <p:txBody>
              <a:bodyPr spcFirstLastPara="1" wrap="square" lIns="120900" tIns="120900" rIns="120900" bIns="120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hu-HU" sz="17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BTK</a:t>
                </a:r>
                <a:endParaRPr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7" name="Google Shape;107;p3"/>
            <p:cNvSpPr/>
            <p:nvPr/>
          </p:nvSpPr>
          <p:spPr>
            <a:xfrm>
              <a:off x="2993131" y="2346566"/>
              <a:ext cx="717800" cy="908060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l="-75982" r="-75982"/>
              </a:stretch>
            </a:blipFill>
            <a:ln w="19050" cap="flat" cmpd="sng">
              <a:solidFill>
                <a:srgbClr val="1A27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" name="Google Shape;108;p3"/>
            <p:cNvGrpSpPr/>
            <p:nvPr/>
          </p:nvGrpSpPr>
          <p:grpSpPr>
            <a:xfrm>
              <a:off x="3734303" y="2082426"/>
              <a:ext cx="763617" cy="3632536"/>
              <a:chOff x="2362839" y="0"/>
              <a:chExt cx="763617" cy="3632536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2362839" y="0"/>
                <a:ext cx="763617" cy="3632536"/>
              </a:xfrm>
              <a:prstGeom prst="roundRect">
                <a:avLst>
                  <a:gd name="adj" fmla="val 10000"/>
                </a:avLst>
              </a:prstGeom>
              <a:solidFill>
                <a:srgbClr val="1958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3"/>
              <p:cNvSpPr txBox="1"/>
              <p:nvPr/>
            </p:nvSpPr>
            <p:spPr>
              <a:xfrm>
                <a:off x="2362839" y="1453014"/>
                <a:ext cx="763617" cy="1453014"/>
              </a:xfrm>
              <a:prstGeom prst="rect">
                <a:avLst/>
              </a:prstGeom>
              <a:solidFill>
                <a:srgbClr val="195892"/>
              </a:solidFill>
              <a:ln>
                <a:noFill/>
              </a:ln>
            </p:spPr>
            <p:txBody>
              <a:bodyPr spcFirstLastPara="1" wrap="square" lIns="120900" tIns="120900" rIns="120900" bIns="120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hu-HU" sz="17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ETK</a:t>
                </a:r>
                <a:endParaRPr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" name="Google Shape;111;p3"/>
            <p:cNvSpPr/>
            <p:nvPr/>
          </p:nvSpPr>
          <p:spPr>
            <a:xfrm>
              <a:off x="3757211" y="2383502"/>
              <a:ext cx="717800" cy="861888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l="-61985" r="-61983"/>
              </a:stretch>
            </a:blipFill>
            <a:ln w="19050" cap="flat" cmpd="sng">
              <a:solidFill>
                <a:srgbClr val="1A27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" name="Google Shape;112;p3"/>
            <p:cNvGrpSpPr/>
            <p:nvPr/>
          </p:nvGrpSpPr>
          <p:grpSpPr>
            <a:xfrm>
              <a:off x="4520828" y="2082426"/>
              <a:ext cx="763617" cy="3632536"/>
              <a:chOff x="3149364" y="0"/>
              <a:chExt cx="763617" cy="3632536"/>
            </a:xfrm>
          </p:grpSpPr>
          <p:sp>
            <p:nvSpPr>
              <p:cNvPr id="113" name="Google Shape;113;p3"/>
              <p:cNvSpPr/>
              <p:nvPr/>
            </p:nvSpPr>
            <p:spPr>
              <a:xfrm>
                <a:off x="3149364" y="0"/>
                <a:ext cx="763617" cy="3632536"/>
              </a:xfrm>
              <a:prstGeom prst="roundRect">
                <a:avLst>
                  <a:gd name="adj" fmla="val 10000"/>
                </a:avLst>
              </a:prstGeom>
              <a:solidFill>
                <a:srgbClr val="47A0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3"/>
              <p:cNvSpPr txBox="1"/>
              <p:nvPr/>
            </p:nvSpPr>
            <p:spPr>
              <a:xfrm>
                <a:off x="3149364" y="1453014"/>
                <a:ext cx="763617" cy="1453014"/>
              </a:xfrm>
              <a:prstGeom prst="rect">
                <a:avLst/>
              </a:prstGeom>
              <a:solidFill>
                <a:srgbClr val="47A06C"/>
              </a:solidFill>
              <a:ln>
                <a:noFill/>
              </a:ln>
            </p:spPr>
            <p:txBody>
              <a:bodyPr spcFirstLastPara="1" wrap="square" lIns="120900" tIns="120900" rIns="120900" bIns="120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hu-HU" sz="17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GYTK</a:t>
                </a:r>
                <a:endParaRPr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543737" y="2392738"/>
              <a:ext cx="717800" cy="861888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 l="-70977" r="-70977"/>
              </a:stretch>
            </a:blipFill>
            <a:ln w="19050" cap="flat" cmpd="sng">
              <a:solidFill>
                <a:srgbClr val="1A27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5307354" y="2082426"/>
              <a:ext cx="763617" cy="3632536"/>
              <a:chOff x="3935890" y="0"/>
              <a:chExt cx="763617" cy="3632536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3935890" y="0"/>
                <a:ext cx="763617" cy="3632536"/>
              </a:xfrm>
              <a:prstGeom prst="roundRect">
                <a:avLst>
                  <a:gd name="adj" fmla="val 10000"/>
                </a:avLst>
              </a:prstGeom>
              <a:solidFill>
                <a:srgbClr val="F7B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3"/>
              <p:cNvSpPr txBox="1"/>
              <p:nvPr/>
            </p:nvSpPr>
            <p:spPr>
              <a:xfrm>
                <a:off x="3935890" y="1453014"/>
                <a:ext cx="763617" cy="1453014"/>
              </a:xfrm>
              <a:prstGeom prst="rect">
                <a:avLst/>
              </a:prstGeom>
              <a:solidFill>
                <a:srgbClr val="F7B743"/>
              </a:solidFill>
              <a:ln>
                <a:noFill/>
              </a:ln>
            </p:spPr>
            <p:txBody>
              <a:bodyPr spcFirstLastPara="1" wrap="square" lIns="120900" tIns="120900" rIns="120900" bIns="120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hu-HU" sz="17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KPVK</a:t>
                </a:r>
                <a:endParaRPr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" name="Google Shape;119;p3"/>
            <p:cNvSpPr/>
            <p:nvPr/>
          </p:nvSpPr>
          <p:spPr>
            <a:xfrm>
              <a:off x="5330262" y="2392738"/>
              <a:ext cx="717800" cy="861888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 l="-61985" r="-61983"/>
              </a:stretch>
            </a:blipFill>
            <a:ln w="19050" cap="flat" cmpd="sng">
              <a:solidFill>
                <a:srgbClr val="1A27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120;p3"/>
            <p:cNvGrpSpPr/>
            <p:nvPr/>
          </p:nvGrpSpPr>
          <p:grpSpPr>
            <a:xfrm>
              <a:off x="6093879" y="2082426"/>
              <a:ext cx="763617" cy="3632536"/>
              <a:chOff x="4722415" y="0"/>
              <a:chExt cx="763617" cy="3632536"/>
            </a:xfrm>
          </p:grpSpPr>
          <p:sp>
            <p:nvSpPr>
              <p:cNvPr id="121" name="Google Shape;121;p3"/>
              <p:cNvSpPr/>
              <p:nvPr/>
            </p:nvSpPr>
            <p:spPr>
              <a:xfrm>
                <a:off x="4722415" y="0"/>
                <a:ext cx="763617" cy="3632536"/>
              </a:xfrm>
              <a:prstGeom prst="roundRect">
                <a:avLst>
                  <a:gd name="adj" fmla="val 10000"/>
                </a:avLst>
              </a:prstGeom>
              <a:solidFill>
                <a:srgbClr val="3FA6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3"/>
              <p:cNvSpPr txBox="1"/>
              <p:nvPr/>
            </p:nvSpPr>
            <p:spPr>
              <a:xfrm>
                <a:off x="4722415" y="1453014"/>
                <a:ext cx="763617" cy="1453014"/>
              </a:xfrm>
              <a:prstGeom prst="rect">
                <a:avLst/>
              </a:prstGeom>
              <a:solidFill>
                <a:srgbClr val="3FA6DF"/>
              </a:solidFill>
              <a:ln>
                <a:noFill/>
              </a:ln>
            </p:spPr>
            <p:txBody>
              <a:bodyPr spcFirstLastPara="1" wrap="square" lIns="120900" tIns="120900" rIns="120900" bIns="120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hu-HU" sz="17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KTK</a:t>
                </a:r>
                <a:endParaRPr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3" name="Google Shape;123;p3"/>
            <p:cNvSpPr/>
            <p:nvPr/>
          </p:nvSpPr>
          <p:spPr>
            <a:xfrm>
              <a:off x="6116788" y="2392738"/>
              <a:ext cx="717800" cy="861888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-75982" r="-75982"/>
              </a:stretch>
            </a:blipFill>
            <a:ln w="19050" cap="flat" cmpd="sng">
              <a:solidFill>
                <a:srgbClr val="1A27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4" name="Google Shape;124;p3"/>
            <p:cNvGrpSpPr/>
            <p:nvPr/>
          </p:nvGrpSpPr>
          <p:grpSpPr>
            <a:xfrm>
              <a:off x="6880405" y="2082426"/>
              <a:ext cx="763617" cy="3632536"/>
              <a:chOff x="5508941" y="0"/>
              <a:chExt cx="763617" cy="3632536"/>
            </a:xfrm>
          </p:grpSpPr>
          <p:sp>
            <p:nvSpPr>
              <p:cNvPr id="125" name="Google Shape;125;p3"/>
              <p:cNvSpPr/>
              <p:nvPr/>
            </p:nvSpPr>
            <p:spPr>
              <a:xfrm>
                <a:off x="5508941" y="0"/>
                <a:ext cx="763617" cy="3632536"/>
              </a:xfrm>
              <a:prstGeom prst="roundRect">
                <a:avLst>
                  <a:gd name="adj" fmla="val 10000"/>
                </a:avLst>
              </a:prstGeom>
              <a:solidFill>
                <a:srgbClr val="818B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3"/>
              <p:cNvSpPr txBox="1"/>
              <p:nvPr/>
            </p:nvSpPr>
            <p:spPr>
              <a:xfrm>
                <a:off x="5508941" y="1453014"/>
                <a:ext cx="763617" cy="1453014"/>
              </a:xfrm>
              <a:prstGeom prst="rect">
                <a:avLst/>
              </a:prstGeom>
              <a:solidFill>
                <a:srgbClr val="818B95"/>
              </a:solidFill>
              <a:ln>
                <a:noFill/>
              </a:ln>
            </p:spPr>
            <p:txBody>
              <a:bodyPr spcFirstLastPara="1" wrap="square" lIns="120900" tIns="120900" rIns="120900" bIns="120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hu-HU" sz="17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MIK</a:t>
                </a:r>
                <a:endParaRPr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" name="Google Shape;127;p3"/>
            <p:cNvSpPr/>
            <p:nvPr/>
          </p:nvSpPr>
          <p:spPr>
            <a:xfrm>
              <a:off x="6903313" y="2392738"/>
              <a:ext cx="717800" cy="861888"/>
            </a:xfrm>
            <a:prstGeom prst="ellipse">
              <a:avLst/>
            </a:prstGeom>
            <a:blipFill rotWithShape="1">
              <a:blip r:embed="rId9">
                <a:alphaModFix/>
              </a:blip>
              <a:stretch>
                <a:fillRect l="-218932" r="-218932"/>
              </a:stretch>
            </a:blipFill>
            <a:ln w="19050" cap="flat" cmpd="sng">
              <a:solidFill>
                <a:srgbClr val="1A27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8" name="Google Shape;128;p3"/>
            <p:cNvGrpSpPr/>
            <p:nvPr/>
          </p:nvGrpSpPr>
          <p:grpSpPr>
            <a:xfrm>
              <a:off x="7666930" y="2082426"/>
              <a:ext cx="763617" cy="3632536"/>
              <a:chOff x="6295466" y="0"/>
              <a:chExt cx="763617" cy="3632536"/>
            </a:xfrm>
          </p:grpSpPr>
          <p:sp>
            <p:nvSpPr>
              <p:cNvPr id="129" name="Google Shape;129;p3"/>
              <p:cNvSpPr/>
              <p:nvPr/>
            </p:nvSpPr>
            <p:spPr>
              <a:xfrm>
                <a:off x="6295466" y="0"/>
                <a:ext cx="763617" cy="3632536"/>
              </a:xfrm>
              <a:prstGeom prst="roundRect">
                <a:avLst>
                  <a:gd name="adj" fmla="val 10000"/>
                </a:avLst>
              </a:prstGeom>
              <a:solidFill>
                <a:srgbClr val="C09B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3"/>
              <p:cNvSpPr txBox="1"/>
              <p:nvPr/>
            </p:nvSpPr>
            <p:spPr>
              <a:xfrm>
                <a:off x="6295466" y="1453014"/>
                <a:ext cx="763617" cy="1453014"/>
              </a:xfrm>
              <a:prstGeom prst="rect">
                <a:avLst/>
              </a:prstGeom>
              <a:solidFill>
                <a:srgbClr val="C09B57"/>
              </a:solidFill>
              <a:ln>
                <a:noFill/>
              </a:ln>
            </p:spPr>
            <p:txBody>
              <a:bodyPr spcFirstLastPara="1" wrap="square" lIns="120900" tIns="120900" rIns="120900" bIns="120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hu-HU" sz="17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MK</a:t>
                </a:r>
                <a:endParaRPr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1" name="Google Shape;131;p3"/>
            <p:cNvSpPr/>
            <p:nvPr/>
          </p:nvSpPr>
          <p:spPr>
            <a:xfrm>
              <a:off x="7689839" y="2401974"/>
              <a:ext cx="717800" cy="861888"/>
            </a:xfrm>
            <a:prstGeom prst="ellipse">
              <a:avLst/>
            </a:prstGeom>
            <a:blipFill rotWithShape="1">
              <a:blip r:embed="rId10">
                <a:alphaModFix/>
              </a:blip>
              <a:stretch>
                <a:fillRect l="-75982" r="-75982"/>
              </a:stretch>
            </a:blipFill>
            <a:ln w="19050" cap="flat" cmpd="sng">
              <a:solidFill>
                <a:srgbClr val="1A27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2" name="Google Shape;132;p3"/>
            <p:cNvGrpSpPr/>
            <p:nvPr/>
          </p:nvGrpSpPr>
          <p:grpSpPr>
            <a:xfrm>
              <a:off x="8453456" y="2082426"/>
              <a:ext cx="763617" cy="3632536"/>
              <a:chOff x="7081992" y="0"/>
              <a:chExt cx="763617" cy="3632536"/>
            </a:xfrm>
          </p:grpSpPr>
          <p:sp>
            <p:nvSpPr>
              <p:cNvPr id="133" name="Google Shape;133;p3"/>
              <p:cNvSpPr/>
              <p:nvPr/>
            </p:nvSpPr>
            <p:spPr>
              <a:xfrm>
                <a:off x="7081992" y="0"/>
                <a:ext cx="763617" cy="3632536"/>
              </a:xfrm>
              <a:prstGeom prst="roundRect">
                <a:avLst>
                  <a:gd name="adj" fmla="val 10000"/>
                </a:avLst>
              </a:prstGeom>
              <a:solidFill>
                <a:srgbClr val="3A8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"/>
              <p:cNvSpPr txBox="1"/>
              <p:nvPr/>
            </p:nvSpPr>
            <p:spPr>
              <a:xfrm>
                <a:off x="7081992" y="1453014"/>
                <a:ext cx="763617" cy="1453014"/>
              </a:xfrm>
              <a:prstGeom prst="rect">
                <a:avLst/>
              </a:prstGeom>
              <a:solidFill>
                <a:srgbClr val="3A8975"/>
              </a:solidFill>
              <a:ln>
                <a:noFill/>
              </a:ln>
            </p:spPr>
            <p:txBody>
              <a:bodyPr spcFirstLastPara="1" wrap="square" lIns="120900" tIns="120900" rIns="120900" bIns="1209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hu-HU" sz="17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TTK</a:t>
                </a:r>
                <a:endParaRPr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" name="Google Shape;135;p3"/>
            <p:cNvSpPr/>
            <p:nvPr/>
          </p:nvSpPr>
          <p:spPr>
            <a:xfrm>
              <a:off x="8476365" y="2392738"/>
              <a:ext cx="717800" cy="861888"/>
            </a:xfrm>
            <a:prstGeom prst="ellipse">
              <a:avLst/>
            </a:prstGeom>
            <a:blipFill rotWithShape="1">
              <a:blip r:embed="rId11">
                <a:alphaModFix/>
              </a:blip>
              <a:stretch>
                <a:fillRect l="-75982" r="-75982"/>
              </a:stretch>
            </a:blipFill>
            <a:ln w="19050" cap="flat" cmpd="sng">
              <a:solidFill>
                <a:srgbClr val="1A274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685418" y="4988454"/>
              <a:ext cx="7220962" cy="54488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7ECACD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7" name="Google Shape;137;p3"/>
          <p:cNvSpPr txBox="1"/>
          <p:nvPr/>
        </p:nvSpPr>
        <p:spPr>
          <a:xfrm>
            <a:off x="838512" y="-118062"/>
            <a:ext cx="1025185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u-HU" sz="4400" b="1">
                <a:solidFill>
                  <a:srgbClr val="3071B8"/>
                </a:solidFill>
                <a:latin typeface="Georgia"/>
                <a:ea typeface="Georgia"/>
                <a:cs typeface="Georgia"/>
                <a:sym typeface="Georgia"/>
              </a:rPr>
              <a:t>Egy egyetem – 10 kar</a:t>
            </a:r>
            <a:endParaRPr sz="1400" b="0" i="0" u="none" strike="noStrike" cap="none">
              <a:solidFill>
                <a:srgbClr val="3071B8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4"/>
          <p:cNvGrpSpPr/>
          <p:nvPr/>
        </p:nvGrpSpPr>
        <p:grpSpPr>
          <a:xfrm>
            <a:off x="11053195" y="196127"/>
            <a:ext cx="629925" cy="697188"/>
            <a:chOff x="10696904" y="2658257"/>
            <a:chExt cx="502516" cy="502516"/>
          </a:xfrm>
        </p:grpSpPr>
        <p:sp>
          <p:nvSpPr>
            <p:cNvPr id="80" name="Google Shape;80;p4"/>
            <p:cNvSpPr/>
            <p:nvPr/>
          </p:nvSpPr>
          <p:spPr>
            <a:xfrm rot="2700000">
              <a:off x="10779501" y="2722844"/>
              <a:ext cx="337323" cy="373342"/>
            </a:xfrm>
            <a:prstGeom prst="rect">
              <a:avLst/>
            </a:prstGeom>
            <a:solidFill>
              <a:srgbClr val="7ECACD"/>
            </a:solidFill>
            <a:ln w="19050" cap="flat" cmpd="sng">
              <a:solidFill>
                <a:srgbClr val="7ECA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rot="2700000">
              <a:off x="10880698" y="2834846"/>
              <a:ext cx="134929" cy="149337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4"/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1044A90-6743-CB23-23B8-3C65B2947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58" y="875647"/>
            <a:ext cx="11699084" cy="5357708"/>
          </a:xfrm>
          <a:prstGeom prst="rect">
            <a:avLst/>
          </a:prstGeom>
        </p:spPr>
      </p:pic>
      <p:sp>
        <p:nvSpPr>
          <p:cNvPr id="4" name="Google Shape;71;p2">
            <a:extLst>
              <a:ext uri="{FF2B5EF4-FFF2-40B4-BE49-F238E27FC236}">
                <a16:creationId xmlns:a16="http://schemas.microsoft.com/office/drawing/2014/main" id="{1C673050-5F93-1EFA-97C9-884A0C6798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261" y="-118049"/>
            <a:ext cx="1102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</a:pPr>
            <a:r>
              <a:rPr lang="hu-HU" sz="4400">
                <a:solidFill>
                  <a:srgbClr val="0070C0"/>
                </a:solidFill>
                <a:latin typeface="Georgia"/>
              </a:rPr>
              <a:t>Pontszámítás</a:t>
            </a:r>
            <a:endParaRPr sz="4400">
              <a:solidFill>
                <a:srgbClr val="0070C0"/>
              </a:solidFill>
              <a:latin typeface="Georgia"/>
              <a:sym typeface="Georg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>
          <a:extLst>
            <a:ext uri="{FF2B5EF4-FFF2-40B4-BE49-F238E27FC236}">
              <a16:creationId xmlns:a16="http://schemas.microsoft.com/office/drawing/2014/main" id="{4CCD075B-58D6-A51B-F2EF-69A15D85D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4">
            <a:extLst>
              <a:ext uri="{FF2B5EF4-FFF2-40B4-BE49-F238E27FC236}">
                <a16:creationId xmlns:a16="http://schemas.microsoft.com/office/drawing/2014/main" id="{B23BC6EC-6C01-2447-7461-FF0F14A6BC88}"/>
              </a:ext>
            </a:extLst>
          </p:cNvPr>
          <p:cNvGrpSpPr/>
          <p:nvPr/>
        </p:nvGrpSpPr>
        <p:grpSpPr>
          <a:xfrm>
            <a:off x="11053195" y="196127"/>
            <a:ext cx="629925" cy="697188"/>
            <a:chOff x="10696904" y="2658257"/>
            <a:chExt cx="502516" cy="502516"/>
          </a:xfrm>
        </p:grpSpPr>
        <p:sp>
          <p:nvSpPr>
            <p:cNvPr id="80" name="Google Shape;80;p4">
              <a:extLst>
                <a:ext uri="{FF2B5EF4-FFF2-40B4-BE49-F238E27FC236}">
                  <a16:creationId xmlns:a16="http://schemas.microsoft.com/office/drawing/2014/main" id="{06A26148-E764-D799-4670-0CEEB391208E}"/>
                </a:ext>
              </a:extLst>
            </p:cNvPr>
            <p:cNvSpPr/>
            <p:nvPr/>
          </p:nvSpPr>
          <p:spPr>
            <a:xfrm rot="2700000">
              <a:off x="10779501" y="2722844"/>
              <a:ext cx="337323" cy="373342"/>
            </a:xfrm>
            <a:prstGeom prst="rect">
              <a:avLst/>
            </a:prstGeom>
            <a:solidFill>
              <a:srgbClr val="7ECACD"/>
            </a:solidFill>
            <a:ln w="19050" cap="flat" cmpd="sng">
              <a:solidFill>
                <a:srgbClr val="7ECAC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>
              <a:extLst>
                <a:ext uri="{FF2B5EF4-FFF2-40B4-BE49-F238E27FC236}">
                  <a16:creationId xmlns:a16="http://schemas.microsoft.com/office/drawing/2014/main" id="{1EBF5B84-D22D-2B12-DFEA-AC5EBD24646D}"/>
                </a:ext>
              </a:extLst>
            </p:cNvPr>
            <p:cNvSpPr/>
            <p:nvPr/>
          </p:nvSpPr>
          <p:spPr>
            <a:xfrm rot="2700000">
              <a:off x="10880698" y="2834846"/>
              <a:ext cx="134929" cy="149337"/>
            </a:xfrm>
            <a:prstGeom prst="rect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4">
            <a:extLst>
              <a:ext uri="{FF2B5EF4-FFF2-40B4-BE49-F238E27FC236}">
                <a16:creationId xmlns:a16="http://schemas.microsoft.com/office/drawing/2014/main" id="{274E17F9-FF7D-CB3B-D765-8335038BDAF7}"/>
              </a:ext>
            </a:extLst>
          </p:cNvPr>
          <p:cNvSpPr txBox="1"/>
          <p:nvPr/>
        </p:nvSpPr>
        <p:spPr>
          <a:xfrm>
            <a:off x="8725212" y="6396335"/>
            <a:ext cx="34916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PTE.HU/FELVETELI</a:t>
            </a:r>
            <a:endParaRPr sz="24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" name="Google Shape;71;p2">
            <a:extLst>
              <a:ext uri="{FF2B5EF4-FFF2-40B4-BE49-F238E27FC236}">
                <a16:creationId xmlns:a16="http://schemas.microsoft.com/office/drawing/2014/main" id="{EA03B874-1C61-9204-E3A2-0F01F85B1C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261" y="-118049"/>
            <a:ext cx="11026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000000"/>
              </a:buClr>
            </a:pPr>
            <a:r>
              <a:rPr lang="hu-HU" sz="4400">
                <a:solidFill>
                  <a:srgbClr val="0070C0"/>
                </a:solidFill>
                <a:latin typeface="Georgia"/>
              </a:rPr>
              <a:t>Pontszámítás</a:t>
            </a:r>
            <a:endParaRPr sz="4400">
              <a:solidFill>
                <a:srgbClr val="0070C0"/>
              </a:solidFill>
              <a:latin typeface="Georgia"/>
              <a:sym typeface="Georgia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CD60417-21E1-398E-10E6-206596AF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93"/>
          <a:stretch/>
        </p:blipFill>
        <p:spPr>
          <a:xfrm>
            <a:off x="336036" y="1046513"/>
            <a:ext cx="5014562" cy="275547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66C299A-38BE-70F3-1661-42251B6931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86"/>
          <a:stretch/>
        </p:blipFill>
        <p:spPr>
          <a:xfrm>
            <a:off x="2193576" y="4069351"/>
            <a:ext cx="6314043" cy="225456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7971D3F-B53B-BBFA-1FD5-479EAB6A2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613" y="253705"/>
            <a:ext cx="5024387" cy="375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14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91F422D19E3D745A782BB64CA66E56C" ma:contentTypeVersion="18" ma:contentTypeDescription="Új dokumentum létrehozása." ma:contentTypeScope="" ma:versionID="4c8aefe13026365d8b12e5e7125cd5ee">
  <xsd:schema xmlns:xsd="http://www.w3.org/2001/XMLSchema" xmlns:xs="http://www.w3.org/2001/XMLSchema" xmlns:p="http://schemas.microsoft.com/office/2006/metadata/properties" xmlns:ns2="9c4d71b2-1b8c-4f76-b6e9-ed97c383c6ac" xmlns:ns3="d1428990-7424-4501-b4cd-3cd5fd2cc919" targetNamespace="http://schemas.microsoft.com/office/2006/metadata/properties" ma:root="true" ma:fieldsID="f34339558eec4d45223e734266979bdf" ns2:_="" ns3:_="">
    <xsd:import namespace="9c4d71b2-1b8c-4f76-b6e9-ed97c383c6ac"/>
    <xsd:import namespace="d1428990-7424-4501-b4cd-3cd5fd2cc9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4d71b2-1b8c-4f76-b6e9-ed97c383c6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épcímkék" ma:readOnly="false" ma:fieldId="{5cf76f15-5ced-4ddc-b409-7134ff3c332f}" ma:taxonomyMulti="true" ma:sspId="c5924412-c5b0-41bf-b9da-348a75561e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28990-7424-4501-b4cd-3cd5fd2cc9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c156a1-6ca3-4740-823f-60a0070a0a3d}" ma:internalName="TaxCatchAll" ma:showField="CatchAllData" ma:web="d1428990-7424-4501-b4cd-3cd5fd2cc9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428990-7424-4501-b4cd-3cd5fd2cc919" xsi:nil="true"/>
    <lcf76f155ced4ddcb4097134ff3c332f xmlns="9c4d71b2-1b8c-4f76-b6e9-ed97c383c6a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B2F910-5CA6-4810-9EFF-CC1CD23A8D55}">
  <ds:schemaRefs>
    <ds:schemaRef ds:uri="9c4d71b2-1b8c-4f76-b6e9-ed97c383c6ac"/>
    <ds:schemaRef ds:uri="d1428990-7424-4501-b4cd-3cd5fd2cc9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FB0EB14-6281-4900-8219-EC61A092E4D7}">
  <ds:schemaRefs>
    <ds:schemaRef ds:uri="9c4d71b2-1b8c-4f76-b6e9-ed97c383c6ac"/>
    <ds:schemaRef ds:uri="d1428990-7424-4501-b4cd-3cd5fd2cc91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7596E6E-CDB4-4143-8CD3-1BEA60B2F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Microsoft Office PowerPoint</Application>
  <PresentationFormat>Szélesvásznú</PresentationFormat>
  <Paragraphs>120</Paragraphs>
  <Slides>22</Slides>
  <Notes>16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Calibri</vt:lpstr>
      <vt:lpstr>Courier New</vt:lpstr>
      <vt:lpstr>Georgia</vt:lpstr>
      <vt:lpstr>Office-téma</vt:lpstr>
      <vt:lpstr>PowerPoint-bemutató</vt:lpstr>
      <vt:lpstr>Célok</vt:lpstr>
      <vt:lpstr>Mi okoz nehézséget a pályaválasztás segítésében? </vt:lpstr>
      <vt:lpstr>PowerPoint-bemutató</vt:lpstr>
      <vt:lpstr>PowerPoint-bemutató</vt:lpstr>
      <vt:lpstr>PowerPoint-bemutató</vt:lpstr>
      <vt:lpstr>PowerPoint-bemutató</vt:lpstr>
      <vt:lpstr>Pontszámítás</vt:lpstr>
      <vt:lpstr>Pontszámítás</vt:lpstr>
      <vt:lpstr>Pályaorientációs programcsomag</vt:lpstr>
      <vt:lpstr>Pályaorientációs programcsomag</vt:lpstr>
      <vt:lpstr>Pályaorientációs programcsomag</vt:lpstr>
      <vt:lpstr>Osztálykirándulás</vt:lpstr>
      <vt:lpstr>Beiskolázási rendezvények</vt:lpstr>
      <vt:lpstr>Pályaorientáció középiskolásoknak</vt:lpstr>
      <vt:lpstr>Rektori Ösztöndíj</vt:lpstr>
      <vt:lpstr>Információk</vt:lpstr>
      <vt:lpstr>Információk - képzéskereső</vt:lpstr>
      <vt:lpstr>PowerPoint-bemutató</vt:lpstr>
      <vt:lpstr>Kapcsolat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Turi Dorottya</cp:lastModifiedBy>
  <cp:revision>4</cp:revision>
  <dcterms:created xsi:type="dcterms:W3CDTF">2025-08-31T22:20:14Z</dcterms:created>
  <dcterms:modified xsi:type="dcterms:W3CDTF">2025-11-17T12:41:02Z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0x010100791F422D19E3D745A782BB64CA66E56C</vt:lpwstr>
  </property>
  <property fmtid="{D5CDD505-2E9C-101B-9397-08002B2CF9AE}" pid="3" name="MediaServiceImageTags">
    <vt:lpwstr/>
  </property>
</Properties>
</file>