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3"/>
  </p:sldMasterIdLst>
  <p:sldIdLst>
    <p:sldId id="269" r:id="rId4"/>
    <p:sldId id="263" r:id="rId5"/>
    <p:sldId id="270" r:id="rId6"/>
    <p:sldId id="278" r:id="rId7"/>
    <p:sldId id="271" r:id="rId8"/>
    <p:sldId id="288" r:id="rId9"/>
    <p:sldId id="260" r:id="rId10"/>
    <p:sldId id="261" r:id="rId11"/>
    <p:sldId id="281" r:id="rId12"/>
    <p:sldId id="280" r:id="rId13"/>
    <p:sldId id="264" r:id="rId14"/>
    <p:sldId id="272" r:id="rId15"/>
    <p:sldId id="273" r:id="rId16"/>
    <p:sldId id="274" r:id="rId17"/>
    <p:sldId id="282" r:id="rId18"/>
    <p:sldId id="275" r:id="rId19"/>
    <p:sldId id="276" r:id="rId20"/>
    <p:sldId id="287" r:id="rId21"/>
    <p:sldId id="283" r:id="rId22"/>
    <p:sldId id="284" r:id="rId23"/>
    <p:sldId id="285" r:id="rId24"/>
    <p:sldId id="286" r:id="rId25"/>
    <p:sldId id="277" r:id="rId26"/>
    <p:sldId id="279" r:id="rId27"/>
  </p:sldIdLst>
  <p:sldSz cx="9144000" cy="6858000" type="screen4x3"/>
  <p:notesSz cx="6858000" cy="9144000"/>
  <p:defaultTextStyle>
    <a:defPPr>
      <a:defRPr lang="en-US"/>
    </a:defPPr>
    <a:lvl1pPr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D628F"/>
    <a:srgbClr val="0D386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showGuides="1">
      <p:cViewPr varScale="1">
        <p:scale>
          <a:sx n="79" d="100"/>
          <a:sy n="79" d="100"/>
        </p:scale>
        <p:origin x="710"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 Type="http://schemas.openxmlformats.org/officeDocument/2006/relationships/slideMaster" Target="slideMasters/slideMaster1.xml"/><Relationship Id="rId21" Type="http://schemas.openxmlformats.org/officeDocument/2006/relationships/slide" Target="slides/slide18.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2" Type="http://schemas.openxmlformats.org/officeDocument/2006/relationships/customXml" Target="../customXml/item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presProps" Target="presProps.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tableStyles" Target="tableStyle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Címdia">
    <p:spTree>
      <p:nvGrpSpPr>
        <p:cNvPr id="1" name=""/>
        <p:cNvGrpSpPr/>
        <p:nvPr/>
      </p:nvGrpSpPr>
      <p:grpSpPr>
        <a:xfrm>
          <a:off x="0" y="0"/>
          <a:ext cx="0" cy="0"/>
          <a:chOff x="0" y="0"/>
          <a:chExt cx="0" cy="0"/>
        </a:xfrm>
      </p:grpSpPr>
      <p:sp>
        <p:nvSpPr>
          <p:cNvPr id="2" name="Title 1"/>
          <p:cNvSpPr>
            <a:spLocks noGrp="1"/>
          </p:cNvSpPr>
          <p:nvPr>
            <p:ph type="ctrTitle"/>
          </p:nvPr>
        </p:nvSpPr>
        <p:spPr>
          <a:xfrm>
            <a:off x="85166" y="3765175"/>
            <a:ext cx="4549588" cy="1806669"/>
          </a:xfrm>
        </p:spPr>
        <p:txBody>
          <a:bodyPr anchor="b"/>
          <a:lstStyle>
            <a:lvl1pPr algn="ctr">
              <a:defRPr sz="6000">
                <a:solidFill>
                  <a:schemeClr val="bg1"/>
                </a:solidFill>
              </a:defRPr>
            </a:lvl1pPr>
          </a:lstStyle>
          <a:p>
            <a:r>
              <a:rPr lang="hu-HU"/>
              <a:t>Mintacím szerkesztése</a:t>
            </a:r>
            <a:endParaRPr lang="en-US" dirty="0"/>
          </a:p>
        </p:txBody>
      </p:sp>
      <p:sp>
        <p:nvSpPr>
          <p:cNvPr id="3" name="Subtitle 2"/>
          <p:cNvSpPr>
            <a:spLocks noGrp="1"/>
          </p:cNvSpPr>
          <p:nvPr>
            <p:ph type="subTitle" idx="1"/>
          </p:nvPr>
        </p:nvSpPr>
        <p:spPr>
          <a:xfrm>
            <a:off x="802341" y="5571845"/>
            <a:ext cx="3070412" cy="1205753"/>
          </a:xfrm>
        </p:spPr>
        <p:txBody>
          <a:bodyPr/>
          <a:lstStyle>
            <a:lvl1pPr marL="0" indent="0" algn="ctr">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hu-HU"/>
              <a:t>Kattintson ide az alcím mintájának szerkesztéséhez</a:t>
            </a:r>
            <a:endParaRPr lang="en-US" dirty="0"/>
          </a:p>
        </p:txBody>
      </p:sp>
    </p:spTree>
    <p:extLst>
      <p:ext uri="{BB962C8B-B14F-4D97-AF65-F5344CB8AC3E}">
        <p14:creationId xmlns:p14="http://schemas.microsoft.com/office/powerpoint/2010/main" val="31186560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Cím és függőleges szöve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u-HU"/>
              <a:t>Mintacím szerkesztése</a:t>
            </a:r>
            <a:endParaRPr lang="en-US" dirty="0"/>
          </a:p>
        </p:txBody>
      </p:sp>
      <p:sp>
        <p:nvSpPr>
          <p:cNvPr id="3" name="Vertical Text Placeholder 2"/>
          <p:cNvSpPr>
            <a:spLocks noGrp="1"/>
          </p:cNvSpPr>
          <p:nvPr>
            <p:ph type="body" orient="vert" idx="1"/>
          </p:nvPr>
        </p:nvSpPr>
        <p:spPr>
          <a:xfrm>
            <a:off x="628650" y="1825625"/>
            <a:ext cx="7807138" cy="4109010"/>
          </a:xfrm>
        </p:spPr>
        <p:txBody>
          <a:bodyPr vert="eaVert"/>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dirty="0"/>
          </a:p>
        </p:txBody>
      </p:sp>
      <p:sp>
        <p:nvSpPr>
          <p:cNvPr id="4" name="Date Placeholder 3"/>
          <p:cNvSpPr>
            <a:spLocks noGrp="1"/>
          </p:cNvSpPr>
          <p:nvPr>
            <p:ph type="dt" sz="half" idx="10"/>
          </p:nvPr>
        </p:nvSpPr>
        <p:spPr/>
        <p:txBody>
          <a:bodyPr/>
          <a:lstStyle>
            <a:lvl1pPr>
              <a:defRPr/>
            </a:lvl1pPr>
          </a:lstStyle>
          <a:p>
            <a:pPr>
              <a:defRPr/>
            </a:pPr>
            <a:fld id="{7678F44A-3D5B-44E2-8D13-C6C214CA7260}" type="datetimeFigureOut">
              <a:rPr lang="hu-HU"/>
              <a:pPr>
                <a:defRPr/>
              </a:pPr>
              <a:t>2025. 11. 07.</a:t>
            </a:fld>
            <a:endParaRPr lang="hu-HU"/>
          </a:p>
        </p:txBody>
      </p:sp>
      <p:sp>
        <p:nvSpPr>
          <p:cNvPr id="5" name="Footer Placeholder 4"/>
          <p:cNvSpPr>
            <a:spLocks noGrp="1"/>
          </p:cNvSpPr>
          <p:nvPr>
            <p:ph type="ftr" sz="quarter" idx="11"/>
          </p:nvPr>
        </p:nvSpPr>
        <p:spPr/>
        <p:txBody>
          <a:bodyPr/>
          <a:lstStyle>
            <a:lvl1pPr>
              <a:defRPr/>
            </a:lvl1pPr>
          </a:lstStyle>
          <a:p>
            <a:pPr>
              <a:defRPr/>
            </a:pPr>
            <a:endParaRPr lang="hu-HU"/>
          </a:p>
        </p:txBody>
      </p:sp>
      <p:sp>
        <p:nvSpPr>
          <p:cNvPr id="6" name="Slide Number Placeholder 5"/>
          <p:cNvSpPr>
            <a:spLocks noGrp="1"/>
          </p:cNvSpPr>
          <p:nvPr>
            <p:ph type="sldNum" sz="quarter" idx="12"/>
          </p:nvPr>
        </p:nvSpPr>
        <p:spPr/>
        <p:txBody>
          <a:bodyPr/>
          <a:lstStyle>
            <a:lvl1pPr>
              <a:defRPr/>
            </a:lvl1pPr>
          </a:lstStyle>
          <a:p>
            <a:pPr>
              <a:defRPr/>
            </a:pPr>
            <a:fld id="{54641D17-AE98-46C7-83B4-5AE370B500CF}" type="slidenum">
              <a:rPr lang="hu-HU"/>
              <a:pPr>
                <a:defRPr/>
              </a:pPr>
              <a:t>‹#›</a:t>
            </a:fld>
            <a:endParaRPr lang="hu-HU"/>
          </a:p>
        </p:txBody>
      </p:sp>
    </p:spTree>
    <p:extLst>
      <p:ext uri="{BB962C8B-B14F-4D97-AF65-F5344CB8AC3E}">
        <p14:creationId xmlns:p14="http://schemas.microsoft.com/office/powerpoint/2010/main" val="17981289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Függőleges cím és szöve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524687"/>
          </a:xfrm>
        </p:spPr>
        <p:txBody>
          <a:bodyPr vert="eaVert"/>
          <a:lstStyle/>
          <a:p>
            <a:r>
              <a:rPr lang="hu-HU"/>
              <a:t>Mintacím szerkesztése</a:t>
            </a:r>
            <a:endParaRPr lang="en-US" dirty="0"/>
          </a:p>
        </p:txBody>
      </p:sp>
      <p:sp>
        <p:nvSpPr>
          <p:cNvPr id="3" name="Vertical Text Placeholder 2"/>
          <p:cNvSpPr>
            <a:spLocks noGrp="1"/>
          </p:cNvSpPr>
          <p:nvPr>
            <p:ph type="body" orient="vert" idx="1"/>
          </p:nvPr>
        </p:nvSpPr>
        <p:spPr>
          <a:xfrm>
            <a:off x="657225" y="365125"/>
            <a:ext cx="5800725" cy="5524687"/>
          </a:xfrm>
        </p:spPr>
        <p:txBody>
          <a:bodyPr vert="eaVert"/>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dirty="0"/>
          </a:p>
        </p:txBody>
      </p:sp>
      <p:sp>
        <p:nvSpPr>
          <p:cNvPr id="4" name="Date Placeholder 3"/>
          <p:cNvSpPr>
            <a:spLocks noGrp="1"/>
          </p:cNvSpPr>
          <p:nvPr>
            <p:ph type="dt" sz="half" idx="10"/>
          </p:nvPr>
        </p:nvSpPr>
        <p:spPr/>
        <p:txBody>
          <a:bodyPr/>
          <a:lstStyle>
            <a:lvl1pPr>
              <a:defRPr/>
            </a:lvl1pPr>
          </a:lstStyle>
          <a:p>
            <a:pPr>
              <a:defRPr/>
            </a:pPr>
            <a:fld id="{2AD5D3FA-969D-4A87-8E46-A0FA7F7FBBC3}" type="datetimeFigureOut">
              <a:rPr lang="hu-HU"/>
              <a:pPr>
                <a:defRPr/>
              </a:pPr>
              <a:t>2025. 11. 07.</a:t>
            </a:fld>
            <a:endParaRPr lang="hu-HU"/>
          </a:p>
        </p:txBody>
      </p:sp>
      <p:sp>
        <p:nvSpPr>
          <p:cNvPr id="5" name="Footer Placeholder 4"/>
          <p:cNvSpPr>
            <a:spLocks noGrp="1"/>
          </p:cNvSpPr>
          <p:nvPr>
            <p:ph type="ftr" sz="quarter" idx="11"/>
          </p:nvPr>
        </p:nvSpPr>
        <p:spPr/>
        <p:txBody>
          <a:bodyPr/>
          <a:lstStyle>
            <a:lvl1pPr>
              <a:defRPr/>
            </a:lvl1pPr>
          </a:lstStyle>
          <a:p>
            <a:pPr>
              <a:defRPr/>
            </a:pPr>
            <a:endParaRPr lang="hu-HU"/>
          </a:p>
        </p:txBody>
      </p:sp>
      <p:sp>
        <p:nvSpPr>
          <p:cNvPr id="6" name="Slide Number Placeholder 5"/>
          <p:cNvSpPr>
            <a:spLocks noGrp="1"/>
          </p:cNvSpPr>
          <p:nvPr>
            <p:ph type="sldNum" sz="quarter" idx="12"/>
          </p:nvPr>
        </p:nvSpPr>
        <p:spPr/>
        <p:txBody>
          <a:bodyPr/>
          <a:lstStyle>
            <a:lvl1pPr>
              <a:defRPr/>
            </a:lvl1pPr>
          </a:lstStyle>
          <a:p>
            <a:pPr>
              <a:defRPr/>
            </a:pPr>
            <a:fld id="{3FFE7FFD-9F79-4432-AFA8-6C9060D351E7}" type="slidenum">
              <a:rPr lang="hu-HU"/>
              <a:pPr>
                <a:defRPr/>
              </a:pPr>
              <a:t>‹#›</a:t>
            </a:fld>
            <a:endParaRPr lang="hu-HU"/>
          </a:p>
        </p:txBody>
      </p:sp>
    </p:spTree>
    <p:extLst>
      <p:ext uri="{BB962C8B-B14F-4D97-AF65-F5344CB8AC3E}">
        <p14:creationId xmlns:p14="http://schemas.microsoft.com/office/powerpoint/2010/main" val="34092710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Cím és tartalom">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u-HU"/>
              <a:t>Mintacím szerkesztése</a:t>
            </a:r>
            <a:endParaRPr lang="en-US" dirty="0"/>
          </a:p>
        </p:txBody>
      </p:sp>
      <p:sp>
        <p:nvSpPr>
          <p:cNvPr id="3" name="Content Placeholder 2"/>
          <p:cNvSpPr>
            <a:spLocks noGrp="1"/>
          </p:cNvSpPr>
          <p:nvPr>
            <p:ph idx="1"/>
          </p:nvPr>
        </p:nvSpPr>
        <p:spPr>
          <a:xfrm>
            <a:off x="628650" y="1825625"/>
            <a:ext cx="7789209" cy="4082116"/>
          </a:xfrm>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dirty="0"/>
          </a:p>
        </p:txBody>
      </p:sp>
      <p:sp>
        <p:nvSpPr>
          <p:cNvPr id="4" name="Date Placeholder 3"/>
          <p:cNvSpPr>
            <a:spLocks noGrp="1"/>
          </p:cNvSpPr>
          <p:nvPr>
            <p:ph type="dt" sz="half" idx="10"/>
          </p:nvPr>
        </p:nvSpPr>
        <p:spPr/>
        <p:txBody>
          <a:bodyPr/>
          <a:lstStyle>
            <a:lvl1pPr>
              <a:defRPr/>
            </a:lvl1pPr>
          </a:lstStyle>
          <a:p>
            <a:pPr>
              <a:defRPr/>
            </a:pPr>
            <a:fld id="{024EC5B5-EBD4-4091-8C8E-03E72A4AAA0C}" type="datetimeFigureOut">
              <a:rPr lang="hu-HU"/>
              <a:pPr>
                <a:defRPr/>
              </a:pPr>
              <a:t>2025. 11. 07.</a:t>
            </a:fld>
            <a:endParaRPr lang="hu-HU"/>
          </a:p>
        </p:txBody>
      </p:sp>
      <p:sp>
        <p:nvSpPr>
          <p:cNvPr id="5" name="Footer Placeholder 4"/>
          <p:cNvSpPr>
            <a:spLocks noGrp="1"/>
          </p:cNvSpPr>
          <p:nvPr>
            <p:ph type="ftr" sz="quarter" idx="11"/>
          </p:nvPr>
        </p:nvSpPr>
        <p:spPr/>
        <p:txBody>
          <a:bodyPr/>
          <a:lstStyle>
            <a:lvl1pPr>
              <a:defRPr/>
            </a:lvl1pPr>
          </a:lstStyle>
          <a:p>
            <a:pPr>
              <a:defRPr/>
            </a:pPr>
            <a:endParaRPr lang="hu-HU"/>
          </a:p>
        </p:txBody>
      </p:sp>
      <p:sp>
        <p:nvSpPr>
          <p:cNvPr id="6" name="Slide Number Placeholder 5"/>
          <p:cNvSpPr>
            <a:spLocks noGrp="1"/>
          </p:cNvSpPr>
          <p:nvPr>
            <p:ph type="sldNum" sz="quarter" idx="12"/>
          </p:nvPr>
        </p:nvSpPr>
        <p:spPr/>
        <p:txBody>
          <a:bodyPr/>
          <a:lstStyle>
            <a:lvl1pPr>
              <a:defRPr/>
            </a:lvl1pPr>
          </a:lstStyle>
          <a:p>
            <a:pPr>
              <a:defRPr/>
            </a:pPr>
            <a:fld id="{B600CE40-EA12-44B5-91E2-39CE21043C89}" type="slidenum">
              <a:rPr lang="hu-HU"/>
              <a:pPr>
                <a:defRPr/>
              </a:pPr>
              <a:t>‹#›</a:t>
            </a:fld>
            <a:endParaRPr lang="hu-HU"/>
          </a:p>
        </p:txBody>
      </p:sp>
    </p:spTree>
    <p:extLst>
      <p:ext uri="{BB962C8B-B14F-4D97-AF65-F5344CB8AC3E}">
        <p14:creationId xmlns:p14="http://schemas.microsoft.com/office/powerpoint/2010/main" val="38439483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zakaszfejléc">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hu-HU"/>
              <a:t>Mintacím szerkesztése</a:t>
            </a:r>
            <a:endParaRPr lang="en-US" dirty="0"/>
          </a:p>
        </p:txBody>
      </p:sp>
      <p:sp>
        <p:nvSpPr>
          <p:cNvPr id="3" name="Text Placeholder 2"/>
          <p:cNvSpPr>
            <a:spLocks noGrp="1"/>
          </p:cNvSpPr>
          <p:nvPr>
            <p:ph type="body" idx="1"/>
          </p:nvPr>
        </p:nvSpPr>
        <p:spPr>
          <a:xfrm>
            <a:off x="623888" y="4562477"/>
            <a:ext cx="7886700" cy="1354230"/>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hu-HU"/>
              <a:t>Mintaszöveg szerkesztése</a:t>
            </a:r>
          </a:p>
        </p:txBody>
      </p:sp>
      <p:sp>
        <p:nvSpPr>
          <p:cNvPr id="4" name="Date Placeholder 3"/>
          <p:cNvSpPr>
            <a:spLocks noGrp="1"/>
          </p:cNvSpPr>
          <p:nvPr>
            <p:ph type="dt" sz="half" idx="10"/>
          </p:nvPr>
        </p:nvSpPr>
        <p:spPr/>
        <p:txBody>
          <a:bodyPr/>
          <a:lstStyle>
            <a:lvl1pPr>
              <a:defRPr/>
            </a:lvl1pPr>
          </a:lstStyle>
          <a:p>
            <a:pPr>
              <a:defRPr/>
            </a:pPr>
            <a:fld id="{06E851E6-76D2-4074-B5E6-DBE44F7A7810}" type="datetimeFigureOut">
              <a:rPr lang="hu-HU"/>
              <a:pPr>
                <a:defRPr/>
              </a:pPr>
              <a:t>2025. 11. 07.</a:t>
            </a:fld>
            <a:endParaRPr lang="hu-HU"/>
          </a:p>
        </p:txBody>
      </p:sp>
      <p:sp>
        <p:nvSpPr>
          <p:cNvPr id="5" name="Footer Placeholder 4"/>
          <p:cNvSpPr>
            <a:spLocks noGrp="1"/>
          </p:cNvSpPr>
          <p:nvPr>
            <p:ph type="ftr" sz="quarter" idx="11"/>
          </p:nvPr>
        </p:nvSpPr>
        <p:spPr/>
        <p:txBody>
          <a:bodyPr/>
          <a:lstStyle>
            <a:lvl1pPr>
              <a:defRPr/>
            </a:lvl1pPr>
          </a:lstStyle>
          <a:p>
            <a:pPr>
              <a:defRPr/>
            </a:pPr>
            <a:endParaRPr lang="hu-HU"/>
          </a:p>
        </p:txBody>
      </p:sp>
      <p:sp>
        <p:nvSpPr>
          <p:cNvPr id="6" name="Slide Number Placeholder 5"/>
          <p:cNvSpPr>
            <a:spLocks noGrp="1"/>
          </p:cNvSpPr>
          <p:nvPr>
            <p:ph type="sldNum" sz="quarter" idx="12"/>
          </p:nvPr>
        </p:nvSpPr>
        <p:spPr/>
        <p:txBody>
          <a:bodyPr/>
          <a:lstStyle>
            <a:lvl1pPr>
              <a:defRPr/>
            </a:lvl1pPr>
          </a:lstStyle>
          <a:p>
            <a:pPr>
              <a:defRPr/>
            </a:pPr>
            <a:fld id="{490EB2F0-4E8D-4BAE-828E-AECD2329D4A2}" type="slidenum">
              <a:rPr lang="hu-HU"/>
              <a:pPr>
                <a:defRPr/>
              </a:pPr>
              <a:t>‹#›</a:t>
            </a:fld>
            <a:endParaRPr lang="hu-HU"/>
          </a:p>
        </p:txBody>
      </p:sp>
    </p:spTree>
    <p:extLst>
      <p:ext uri="{BB962C8B-B14F-4D97-AF65-F5344CB8AC3E}">
        <p14:creationId xmlns:p14="http://schemas.microsoft.com/office/powerpoint/2010/main" val="42713764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tartalomrész">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u-HU"/>
              <a:t>Mintacím szerkesztése</a:t>
            </a:r>
            <a:endParaRPr lang="en-US" dirty="0"/>
          </a:p>
        </p:txBody>
      </p:sp>
      <p:sp>
        <p:nvSpPr>
          <p:cNvPr id="3" name="Content Placeholder 2"/>
          <p:cNvSpPr>
            <a:spLocks noGrp="1"/>
          </p:cNvSpPr>
          <p:nvPr>
            <p:ph sz="half" idx="1"/>
          </p:nvPr>
        </p:nvSpPr>
        <p:spPr>
          <a:xfrm>
            <a:off x="628650" y="1825625"/>
            <a:ext cx="3853703" cy="4117975"/>
          </a:xfrm>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dirty="0"/>
          </a:p>
        </p:txBody>
      </p:sp>
      <p:sp>
        <p:nvSpPr>
          <p:cNvPr id="4" name="Content Placeholder 3"/>
          <p:cNvSpPr>
            <a:spLocks noGrp="1"/>
          </p:cNvSpPr>
          <p:nvPr>
            <p:ph sz="half" idx="2"/>
          </p:nvPr>
        </p:nvSpPr>
        <p:spPr>
          <a:xfrm>
            <a:off x="4629150" y="1825625"/>
            <a:ext cx="3886200" cy="4117975"/>
          </a:xfrm>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dirty="0"/>
          </a:p>
        </p:txBody>
      </p:sp>
      <p:sp>
        <p:nvSpPr>
          <p:cNvPr id="5" name="Date Placeholder 3"/>
          <p:cNvSpPr>
            <a:spLocks noGrp="1"/>
          </p:cNvSpPr>
          <p:nvPr>
            <p:ph type="dt" sz="half" idx="10"/>
          </p:nvPr>
        </p:nvSpPr>
        <p:spPr/>
        <p:txBody>
          <a:bodyPr/>
          <a:lstStyle>
            <a:lvl1pPr>
              <a:defRPr/>
            </a:lvl1pPr>
          </a:lstStyle>
          <a:p>
            <a:pPr>
              <a:defRPr/>
            </a:pPr>
            <a:fld id="{C1282DAE-1EB3-4582-A8A8-86AF96DCCBBB}" type="datetimeFigureOut">
              <a:rPr lang="hu-HU"/>
              <a:pPr>
                <a:defRPr/>
              </a:pPr>
              <a:t>2025. 11. 07.</a:t>
            </a:fld>
            <a:endParaRPr lang="hu-HU"/>
          </a:p>
        </p:txBody>
      </p:sp>
      <p:sp>
        <p:nvSpPr>
          <p:cNvPr id="6" name="Footer Placeholder 4"/>
          <p:cNvSpPr>
            <a:spLocks noGrp="1"/>
          </p:cNvSpPr>
          <p:nvPr>
            <p:ph type="ftr" sz="quarter" idx="11"/>
          </p:nvPr>
        </p:nvSpPr>
        <p:spPr/>
        <p:txBody>
          <a:bodyPr/>
          <a:lstStyle>
            <a:lvl1pPr>
              <a:defRPr/>
            </a:lvl1pPr>
          </a:lstStyle>
          <a:p>
            <a:pPr>
              <a:defRPr/>
            </a:pPr>
            <a:endParaRPr lang="hu-HU"/>
          </a:p>
        </p:txBody>
      </p:sp>
      <p:sp>
        <p:nvSpPr>
          <p:cNvPr id="7" name="Slide Number Placeholder 5"/>
          <p:cNvSpPr>
            <a:spLocks noGrp="1"/>
          </p:cNvSpPr>
          <p:nvPr>
            <p:ph type="sldNum" sz="quarter" idx="12"/>
          </p:nvPr>
        </p:nvSpPr>
        <p:spPr/>
        <p:txBody>
          <a:bodyPr/>
          <a:lstStyle>
            <a:lvl1pPr>
              <a:defRPr/>
            </a:lvl1pPr>
          </a:lstStyle>
          <a:p>
            <a:pPr>
              <a:defRPr/>
            </a:pPr>
            <a:fld id="{1F5A5C0B-BE7B-40BC-A36C-0BCA66F77669}" type="slidenum">
              <a:rPr lang="hu-HU"/>
              <a:pPr>
                <a:defRPr/>
              </a:pPr>
              <a:t>‹#›</a:t>
            </a:fld>
            <a:endParaRPr lang="hu-HU"/>
          </a:p>
        </p:txBody>
      </p:sp>
    </p:spTree>
    <p:extLst>
      <p:ext uri="{BB962C8B-B14F-4D97-AF65-F5344CB8AC3E}">
        <p14:creationId xmlns:p14="http://schemas.microsoft.com/office/powerpoint/2010/main" val="20291837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Összehasonlítás">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hu-HU"/>
              <a:t>Mintacím szerkesztése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u-HU"/>
              <a:t>Mintaszöveg szerkesztése</a:t>
            </a:r>
          </a:p>
        </p:txBody>
      </p:sp>
      <p:sp>
        <p:nvSpPr>
          <p:cNvPr id="4" name="Content Placeholder 3"/>
          <p:cNvSpPr>
            <a:spLocks noGrp="1"/>
          </p:cNvSpPr>
          <p:nvPr>
            <p:ph sz="half" idx="2"/>
          </p:nvPr>
        </p:nvSpPr>
        <p:spPr>
          <a:xfrm>
            <a:off x="629842" y="2505075"/>
            <a:ext cx="3868340" cy="3438525"/>
          </a:xfrm>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u-HU"/>
              <a:t>Mintaszöveg szerkesztése</a:t>
            </a:r>
          </a:p>
        </p:txBody>
      </p:sp>
      <p:sp>
        <p:nvSpPr>
          <p:cNvPr id="6" name="Content Placeholder 5"/>
          <p:cNvSpPr>
            <a:spLocks noGrp="1"/>
          </p:cNvSpPr>
          <p:nvPr>
            <p:ph sz="quarter" idx="4"/>
          </p:nvPr>
        </p:nvSpPr>
        <p:spPr>
          <a:xfrm>
            <a:off x="4629151" y="2505075"/>
            <a:ext cx="3886200" cy="3438525"/>
          </a:xfrm>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dirty="0"/>
          </a:p>
        </p:txBody>
      </p:sp>
      <p:sp>
        <p:nvSpPr>
          <p:cNvPr id="7" name="Date Placeholder 3"/>
          <p:cNvSpPr>
            <a:spLocks noGrp="1"/>
          </p:cNvSpPr>
          <p:nvPr>
            <p:ph type="dt" sz="half" idx="10"/>
          </p:nvPr>
        </p:nvSpPr>
        <p:spPr/>
        <p:txBody>
          <a:bodyPr/>
          <a:lstStyle>
            <a:lvl1pPr>
              <a:defRPr/>
            </a:lvl1pPr>
          </a:lstStyle>
          <a:p>
            <a:pPr>
              <a:defRPr/>
            </a:pPr>
            <a:fld id="{32791722-EACF-42F5-90BB-41010EDB779A}" type="datetimeFigureOut">
              <a:rPr lang="hu-HU"/>
              <a:pPr>
                <a:defRPr/>
              </a:pPr>
              <a:t>2025. 11. 07.</a:t>
            </a:fld>
            <a:endParaRPr lang="hu-HU"/>
          </a:p>
        </p:txBody>
      </p:sp>
      <p:sp>
        <p:nvSpPr>
          <p:cNvPr id="8" name="Footer Placeholder 4"/>
          <p:cNvSpPr>
            <a:spLocks noGrp="1"/>
          </p:cNvSpPr>
          <p:nvPr>
            <p:ph type="ftr" sz="quarter" idx="11"/>
          </p:nvPr>
        </p:nvSpPr>
        <p:spPr/>
        <p:txBody>
          <a:bodyPr/>
          <a:lstStyle>
            <a:lvl1pPr>
              <a:defRPr/>
            </a:lvl1pPr>
          </a:lstStyle>
          <a:p>
            <a:pPr>
              <a:defRPr/>
            </a:pPr>
            <a:endParaRPr lang="hu-HU"/>
          </a:p>
        </p:txBody>
      </p:sp>
      <p:sp>
        <p:nvSpPr>
          <p:cNvPr id="9" name="Slide Number Placeholder 5"/>
          <p:cNvSpPr>
            <a:spLocks noGrp="1"/>
          </p:cNvSpPr>
          <p:nvPr>
            <p:ph type="sldNum" sz="quarter" idx="12"/>
          </p:nvPr>
        </p:nvSpPr>
        <p:spPr/>
        <p:txBody>
          <a:bodyPr/>
          <a:lstStyle>
            <a:lvl1pPr>
              <a:defRPr/>
            </a:lvl1pPr>
          </a:lstStyle>
          <a:p>
            <a:pPr>
              <a:defRPr/>
            </a:pPr>
            <a:fld id="{F600870A-A3F8-4200-A9FD-314FD38137AC}" type="slidenum">
              <a:rPr lang="hu-HU"/>
              <a:pPr>
                <a:defRPr/>
              </a:pPr>
              <a:t>‹#›</a:t>
            </a:fld>
            <a:endParaRPr lang="hu-HU"/>
          </a:p>
        </p:txBody>
      </p:sp>
    </p:spTree>
    <p:extLst>
      <p:ext uri="{BB962C8B-B14F-4D97-AF65-F5344CB8AC3E}">
        <p14:creationId xmlns:p14="http://schemas.microsoft.com/office/powerpoint/2010/main" val="8924522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Csak cím">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u-HU"/>
              <a:t>Mintacím szerkesztése</a:t>
            </a:r>
            <a:endParaRPr lang="en-US" dirty="0"/>
          </a:p>
        </p:txBody>
      </p:sp>
      <p:sp>
        <p:nvSpPr>
          <p:cNvPr id="3" name="Date Placeholder 3"/>
          <p:cNvSpPr>
            <a:spLocks noGrp="1"/>
          </p:cNvSpPr>
          <p:nvPr>
            <p:ph type="dt" sz="half" idx="10"/>
          </p:nvPr>
        </p:nvSpPr>
        <p:spPr/>
        <p:txBody>
          <a:bodyPr/>
          <a:lstStyle>
            <a:lvl1pPr>
              <a:defRPr/>
            </a:lvl1pPr>
          </a:lstStyle>
          <a:p>
            <a:pPr>
              <a:defRPr/>
            </a:pPr>
            <a:fld id="{14782C3D-879B-4918-BA94-42C42322BE64}" type="datetimeFigureOut">
              <a:rPr lang="hu-HU"/>
              <a:pPr>
                <a:defRPr/>
              </a:pPr>
              <a:t>2025. 11. 07.</a:t>
            </a:fld>
            <a:endParaRPr lang="hu-HU"/>
          </a:p>
        </p:txBody>
      </p:sp>
      <p:sp>
        <p:nvSpPr>
          <p:cNvPr id="4" name="Footer Placeholder 4"/>
          <p:cNvSpPr>
            <a:spLocks noGrp="1"/>
          </p:cNvSpPr>
          <p:nvPr>
            <p:ph type="ftr" sz="quarter" idx="11"/>
          </p:nvPr>
        </p:nvSpPr>
        <p:spPr/>
        <p:txBody>
          <a:bodyPr/>
          <a:lstStyle>
            <a:lvl1pPr>
              <a:defRPr/>
            </a:lvl1pPr>
          </a:lstStyle>
          <a:p>
            <a:pPr>
              <a:defRPr/>
            </a:pPr>
            <a:endParaRPr lang="hu-HU"/>
          </a:p>
        </p:txBody>
      </p:sp>
      <p:sp>
        <p:nvSpPr>
          <p:cNvPr id="5" name="Slide Number Placeholder 5"/>
          <p:cNvSpPr>
            <a:spLocks noGrp="1"/>
          </p:cNvSpPr>
          <p:nvPr>
            <p:ph type="sldNum" sz="quarter" idx="12"/>
          </p:nvPr>
        </p:nvSpPr>
        <p:spPr/>
        <p:txBody>
          <a:bodyPr/>
          <a:lstStyle>
            <a:lvl1pPr>
              <a:defRPr/>
            </a:lvl1pPr>
          </a:lstStyle>
          <a:p>
            <a:pPr>
              <a:defRPr/>
            </a:pPr>
            <a:fld id="{364C72EC-AEB5-4C44-BDCD-CBC611237BF2}" type="slidenum">
              <a:rPr lang="hu-HU"/>
              <a:pPr>
                <a:defRPr/>
              </a:pPr>
              <a:t>‹#›</a:t>
            </a:fld>
            <a:endParaRPr lang="hu-HU"/>
          </a:p>
        </p:txBody>
      </p:sp>
    </p:spTree>
    <p:extLst>
      <p:ext uri="{BB962C8B-B14F-4D97-AF65-F5344CB8AC3E}">
        <p14:creationId xmlns:p14="http://schemas.microsoft.com/office/powerpoint/2010/main" val="25934028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Üres">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12ADC00B-58A1-4E38-A194-59AAFCC9FC6F}" type="datetimeFigureOut">
              <a:rPr lang="hu-HU"/>
              <a:pPr>
                <a:defRPr/>
              </a:pPr>
              <a:t>2025. 11. 07.</a:t>
            </a:fld>
            <a:endParaRPr lang="hu-HU"/>
          </a:p>
        </p:txBody>
      </p:sp>
      <p:sp>
        <p:nvSpPr>
          <p:cNvPr id="3" name="Footer Placeholder 4"/>
          <p:cNvSpPr>
            <a:spLocks noGrp="1"/>
          </p:cNvSpPr>
          <p:nvPr>
            <p:ph type="ftr" sz="quarter" idx="11"/>
          </p:nvPr>
        </p:nvSpPr>
        <p:spPr/>
        <p:txBody>
          <a:bodyPr/>
          <a:lstStyle>
            <a:lvl1pPr>
              <a:defRPr/>
            </a:lvl1pPr>
          </a:lstStyle>
          <a:p>
            <a:pPr>
              <a:defRPr/>
            </a:pPr>
            <a:endParaRPr lang="hu-HU"/>
          </a:p>
        </p:txBody>
      </p:sp>
      <p:sp>
        <p:nvSpPr>
          <p:cNvPr id="4" name="Slide Number Placeholder 5"/>
          <p:cNvSpPr>
            <a:spLocks noGrp="1"/>
          </p:cNvSpPr>
          <p:nvPr>
            <p:ph type="sldNum" sz="quarter" idx="12"/>
          </p:nvPr>
        </p:nvSpPr>
        <p:spPr/>
        <p:txBody>
          <a:bodyPr/>
          <a:lstStyle>
            <a:lvl1pPr>
              <a:defRPr/>
            </a:lvl1pPr>
          </a:lstStyle>
          <a:p>
            <a:pPr>
              <a:defRPr/>
            </a:pPr>
            <a:fld id="{096EF778-9E61-4BF4-B09A-F53E75C9A000}" type="slidenum">
              <a:rPr lang="hu-HU"/>
              <a:pPr>
                <a:defRPr/>
              </a:pPr>
              <a:t>‹#›</a:t>
            </a:fld>
            <a:endParaRPr lang="hu-HU"/>
          </a:p>
        </p:txBody>
      </p:sp>
    </p:spTree>
    <p:extLst>
      <p:ext uri="{BB962C8B-B14F-4D97-AF65-F5344CB8AC3E}">
        <p14:creationId xmlns:p14="http://schemas.microsoft.com/office/powerpoint/2010/main" val="15691629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artalomrész képaláírással">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hu-HU"/>
              <a:t>Mintacím szerkesztése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u-HU"/>
              <a:t>Mintaszöveg szerkesztése</a:t>
            </a:r>
          </a:p>
        </p:txBody>
      </p:sp>
      <p:sp>
        <p:nvSpPr>
          <p:cNvPr id="5" name="Date Placeholder 3"/>
          <p:cNvSpPr>
            <a:spLocks noGrp="1"/>
          </p:cNvSpPr>
          <p:nvPr>
            <p:ph type="dt" sz="half" idx="10"/>
          </p:nvPr>
        </p:nvSpPr>
        <p:spPr/>
        <p:txBody>
          <a:bodyPr/>
          <a:lstStyle>
            <a:lvl1pPr>
              <a:defRPr/>
            </a:lvl1pPr>
          </a:lstStyle>
          <a:p>
            <a:pPr>
              <a:defRPr/>
            </a:pPr>
            <a:fld id="{56CA13A8-0FCD-4CAA-A865-8B75868008A8}" type="datetimeFigureOut">
              <a:rPr lang="hu-HU"/>
              <a:pPr>
                <a:defRPr/>
              </a:pPr>
              <a:t>2025. 11. 07.</a:t>
            </a:fld>
            <a:endParaRPr lang="hu-HU"/>
          </a:p>
        </p:txBody>
      </p:sp>
      <p:sp>
        <p:nvSpPr>
          <p:cNvPr id="6" name="Footer Placeholder 4"/>
          <p:cNvSpPr>
            <a:spLocks noGrp="1"/>
          </p:cNvSpPr>
          <p:nvPr>
            <p:ph type="ftr" sz="quarter" idx="11"/>
          </p:nvPr>
        </p:nvSpPr>
        <p:spPr/>
        <p:txBody>
          <a:bodyPr/>
          <a:lstStyle>
            <a:lvl1pPr>
              <a:defRPr/>
            </a:lvl1pPr>
          </a:lstStyle>
          <a:p>
            <a:pPr>
              <a:defRPr/>
            </a:pPr>
            <a:endParaRPr lang="hu-HU"/>
          </a:p>
        </p:txBody>
      </p:sp>
      <p:sp>
        <p:nvSpPr>
          <p:cNvPr id="7" name="Slide Number Placeholder 5"/>
          <p:cNvSpPr>
            <a:spLocks noGrp="1"/>
          </p:cNvSpPr>
          <p:nvPr>
            <p:ph type="sldNum" sz="quarter" idx="12"/>
          </p:nvPr>
        </p:nvSpPr>
        <p:spPr/>
        <p:txBody>
          <a:bodyPr/>
          <a:lstStyle>
            <a:lvl1pPr>
              <a:defRPr/>
            </a:lvl1pPr>
          </a:lstStyle>
          <a:p>
            <a:pPr>
              <a:defRPr/>
            </a:pPr>
            <a:fld id="{0987F8CF-DE82-41CE-8ADB-D1310FE1F35A}" type="slidenum">
              <a:rPr lang="hu-HU"/>
              <a:pPr>
                <a:defRPr/>
              </a:pPr>
              <a:t>‹#›</a:t>
            </a:fld>
            <a:endParaRPr lang="hu-HU"/>
          </a:p>
        </p:txBody>
      </p:sp>
    </p:spTree>
    <p:extLst>
      <p:ext uri="{BB962C8B-B14F-4D97-AF65-F5344CB8AC3E}">
        <p14:creationId xmlns:p14="http://schemas.microsoft.com/office/powerpoint/2010/main" val="35424610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Kép képaláírással">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hu-HU"/>
              <a:t>Mintacím szerkesztése</a:t>
            </a:r>
            <a:endParaRPr lang="en-US" dirty="0"/>
          </a:p>
        </p:txBody>
      </p:sp>
      <p:sp>
        <p:nvSpPr>
          <p:cNvPr id="3" name="Picture Placeholder 2"/>
          <p:cNvSpPr>
            <a:spLocks noGrp="1" noChangeAspect="1"/>
          </p:cNvSpPr>
          <p:nvPr>
            <p:ph type="pic" idx="1"/>
          </p:nvPr>
        </p:nvSpPr>
        <p:spPr>
          <a:xfrm>
            <a:off x="3887391" y="987426"/>
            <a:ext cx="4629150" cy="487362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hu-HU" noProof="0"/>
              <a:t>Kép beszúrásához kattintson az ikonra</a:t>
            </a:r>
            <a:endParaRPr lang="en-US" noProof="0"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u-HU"/>
              <a:t>Mintaszöveg szerkesztése</a:t>
            </a:r>
          </a:p>
        </p:txBody>
      </p:sp>
      <p:sp>
        <p:nvSpPr>
          <p:cNvPr id="5" name="Date Placeholder 3"/>
          <p:cNvSpPr>
            <a:spLocks noGrp="1"/>
          </p:cNvSpPr>
          <p:nvPr>
            <p:ph type="dt" sz="half" idx="10"/>
          </p:nvPr>
        </p:nvSpPr>
        <p:spPr/>
        <p:txBody>
          <a:bodyPr/>
          <a:lstStyle>
            <a:lvl1pPr>
              <a:defRPr/>
            </a:lvl1pPr>
          </a:lstStyle>
          <a:p>
            <a:pPr>
              <a:defRPr/>
            </a:pPr>
            <a:fld id="{1A2CEB87-BDBC-4E21-B03E-0C0150B52243}" type="datetimeFigureOut">
              <a:rPr lang="hu-HU"/>
              <a:pPr>
                <a:defRPr/>
              </a:pPr>
              <a:t>2025. 11. 07.</a:t>
            </a:fld>
            <a:endParaRPr lang="hu-HU"/>
          </a:p>
        </p:txBody>
      </p:sp>
      <p:sp>
        <p:nvSpPr>
          <p:cNvPr id="6" name="Footer Placeholder 4"/>
          <p:cNvSpPr>
            <a:spLocks noGrp="1"/>
          </p:cNvSpPr>
          <p:nvPr>
            <p:ph type="ftr" sz="quarter" idx="11"/>
          </p:nvPr>
        </p:nvSpPr>
        <p:spPr/>
        <p:txBody>
          <a:bodyPr/>
          <a:lstStyle>
            <a:lvl1pPr>
              <a:defRPr/>
            </a:lvl1pPr>
          </a:lstStyle>
          <a:p>
            <a:pPr>
              <a:defRPr/>
            </a:pPr>
            <a:endParaRPr lang="hu-HU"/>
          </a:p>
        </p:txBody>
      </p:sp>
      <p:sp>
        <p:nvSpPr>
          <p:cNvPr id="7" name="Slide Number Placeholder 5"/>
          <p:cNvSpPr>
            <a:spLocks noGrp="1"/>
          </p:cNvSpPr>
          <p:nvPr>
            <p:ph type="sldNum" sz="quarter" idx="12"/>
          </p:nvPr>
        </p:nvSpPr>
        <p:spPr/>
        <p:txBody>
          <a:bodyPr/>
          <a:lstStyle>
            <a:lvl1pPr>
              <a:defRPr/>
            </a:lvl1pPr>
          </a:lstStyle>
          <a:p>
            <a:pPr>
              <a:defRPr/>
            </a:pPr>
            <a:fld id="{B9C61FFA-089A-4B97-AA84-EDF6AAB463DE}" type="slidenum">
              <a:rPr lang="hu-HU"/>
              <a:pPr>
                <a:defRPr/>
              </a:pPr>
              <a:t>‹#›</a:t>
            </a:fld>
            <a:endParaRPr lang="hu-HU"/>
          </a:p>
        </p:txBody>
      </p:sp>
    </p:spTree>
    <p:extLst>
      <p:ext uri="{BB962C8B-B14F-4D97-AF65-F5344CB8AC3E}">
        <p14:creationId xmlns:p14="http://schemas.microsoft.com/office/powerpoint/2010/main" val="3982631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85000"/>
          </a:schemeClr>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628650" y="365125"/>
            <a:ext cx="78867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hu-HU" altLang="hu-HU"/>
              <a:t>Mintacím szerkesztése</a:t>
            </a:r>
            <a:endParaRPr lang="en-US" altLang="hu-HU"/>
          </a:p>
        </p:txBody>
      </p:sp>
      <p:sp>
        <p:nvSpPr>
          <p:cNvPr id="1027" name="Text Placeholder 2"/>
          <p:cNvSpPr>
            <a:spLocks noGrp="1"/>
          </p:cNvSpPr>
          <p:nvPr>
            <p:ph type="body" idx="1"/>
          </p:nvPr>
        </p:nvSpPr>
        <p:spPr bwMode="auto">
          <a:xfrm>
            <a:off x="628650" y="1825625"/>
            <a:ext cx="78867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hu-HU" altLang="hu-HU"/>
              <a:t>Mintaszöveg szerkesztése</a:t>
            </a:r>
          </a:p>
          <a:p>
            <a:pPr lvl="1"/>
            <a:r>
              <a:rPr lang="hu-HU" altLang="hu-HU"/>
              <a:t>Második szint</a:t>
            </a:r>
          </a:p>
          <a:p>
            <a:pPr lvl="2"/>
            <a:r>
              <a:rPr lang="hu-HU" altLang="hu-HU"/>
              <a:t>Harmadik szint</a:t>
            </a:r>
          </a:p>
          <a:p>
            <a:pPr lvl="3"/>
            <a:r>
              <a:rPr lang="hu-HU" altLang="hu-HU"/>
              <a:t>Negyedik szint</a:t>
            </a:r>
          </a:p>
          <a:p>
            <a:pPr lvl="4"/>
            <a:r>
              <a:rPr lang="hu-HU" altLang="hu-HU"/>
              <a:t>Ötödik szint</a:t>
            </a:r>
            <a:endParaRPr lang="en-US" altLang="hu-HU"/>
          </a:p>
        </p:txBody>
      </p:sp>
      <p:sp>
        <p:nvSpPr>
          <p:cNvPr id="4" name="Date Placeholder 3"/>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eaLnBrk="1" fontAlgn="auto" hangingPunct="1">
              <a:spcBef>
                <a:spcPts val="0"/>
              </a:spcBef>
              <a:spcAft>
                <a:spcPts val="0"/>
              </a:spcAft>
              <a:defRPr sz="1200" smtClean="0">
                <a:solidFill>
                  <a:schemeClr val="tx1">
                    <a:tint val="75000"/>
                  </a:schemeClr>
                </a:solidFill>
                <a:latin typeface="+mn-lt"/>
              </a:defRPr>
            </a:lvl1pPr>
          </a:lstStyle>
          <a:p>
            <a:pPr>
              <a:defRPr/>
            </a:pPr>
            <a:fld id="{6C7BEC31-F725-42C4-B7E9-5E47BC089304}" type="datetimeFigureOut">
              <a:rPr lang="hu-HU"/>
              <a:pPr>
                <a:defRPr/>
              </a:pPr>
              <a:t>2025. 11. 07.</a:t>
            </a:fld>
            <a:endParaRPr lang="hu-HU"/>
          </a:p>
        </p:txBody>
      </p:sp>
      <p:sp>
        <p:nvSpPr>
          <p:cNvPr id="5" name="Footer Placeholder 4"/>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defRPr>
            </a:lvl1pPr>
          </a:lstStyle>
          <a:p>
            <a:pPr>
              <a:defRPr/>
            </a:pPr>
            <a:endParaRPr lang="hu-HU"/>
          </a:p>
        </p:txBody>
      </p:sp>
      <p:sp>
        <p:nvSpPr>
          <p:cNvPr id="6" name="Slide Number Placeholder 5"/>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eaLnBrk="1" fontAlgn="auto" hangingPunct="1">
              <a:spcBef>
                <a:spcPts val="0"/>
              </a:spcBef>
              <a:spcAft>
                <a:spcPts val="0"/>
              </a:spcAft>
              <a:defRPr sz="1200" smtClean="0">
                <a:solidFill>
                  <a:schemeClr val="tx1">
                    <a:tint val="75000"/>
                  </a:schemeClr>
                </a:solidFill>
                <a:latin typeface="+mn-lt"/>
              </a:defRPr>
            </a:lvl1pPr>
          </a:lstStyle>
          <a:p>
            <a:pPr>
              <a:defRPr/>
            </a:pPr>
            <a:fld id="{6120C2D2-82D9-4E1A-9E25-22B37EF11ADB}" type="slidenum">
              <a:rPr lang="hu-HU"/>
              <a:pPr>
                <a:defRPr/>
              </a:pPr>
              <a:t>‹#›</a:t>
            </a:fld>
            <a:endParaRPr lang="hu-HU"/>
          </a:p>
        </p:txBody>
      </p:sp>
    </p:spTree>
  </p:cSld>
  <p:clrMap bg1="lt1" tx1="dk1" bg2="lt2" tx2="dk2" accent1="accent1" accent2="accent2" accent3="accent3" accent4="accent4" accent5="accent5" accent6="accent6" hlink="hlink" folHlink="folHlink"/>
  <p:sldLayoutIdLst>
    <p:sldLayoutId id="2147483683" r:id="rId1"/>
    <p:sldLayoutId id="2147483673" r:id="rId2"/>
    <p:sldLayoutId id="2147483674" r:id="rId3"/>
    <p:sldLayoutId id="2147483675" r:id="rId4"/>
    <p:sldLayoutId id="2147483676" r:id="rId5"/>
    <p:sldLayoutId id="2147483677" r:id="rId6"/>
    <p:sldLayoutId id="2147483678" r:id="rId7"/>
    <p:sldLayoutId id="2147483679" r:id="rId8"/>
    <p:sldLayoutId id="2147483680" r:id="rId9"/>
    <p:sldLayoutId id="2147483681" r:id="rId10"/>
    <p:sldLayoutId id="2147483682" r:id="rId11"/>
  </p:sldLayoutIdLst>
  <p:txStyles>
    <p:titleStyle>
      <a:lvl1pPr algn="l" rtl="0" eaLnBrk="1" fontAlgn="base" hangingPunct="1">
        <a:lnSpc>
          <a:spcPct val="90000"/>
        </a:lnSpc>
        <a:spcBef>
          <a:spcPct val="0"/>
        </a:spcBef>
        <a:spcAft>
          <a:spcPct val="0"/>
        </a:spcAft>
        <a:defRPr lang="en-US" sz="6000" b="1" kern="1200" dirty="0">
          <a:solidFill>
            <a:srgbClr val="0D3862"/>
          </a:solidFill>
          <a:latin typeface="+mn-lt"/>
          <a:ea typeface="+mn-ea"/>
          <a:cs typeface="+mn-cs"/>
        </a:defRPr>
      </a:lvl1pPr>
      <a:lvl2pPr algn="l" rtl="0" eaLnBrk="1" fontAlgn="base" hangingPunct="1">
        <a:lnSpc>
          <a:spcPct val="90000"/>
        </a:lnSpc>
        <a:spcBef>
          <a:spcPct val="0"/>
        </a:spcBef>
        <a:spcAft>
          <a:spcPct val="0"/>
        </a:spcAft>
        <a:defRPr sz="6000" b="1">
          <a:solidFill>
            <a:srgbClr val="0D3862"/>
          </a:solidFill>
          <a:latin typeface="Calibri" panose="020F0502020204030204" pitchFamily="34" charset="0"/>
        </a:defRPr>
      </a:lvl2pPr>
      <a:lvl3pPr algn="l" rtl="0" eaLnBrk="1" fontAlgn="base" hangingPunct="1">
        <a:lnSpc>
          <a:spcPct val="90000"/>
        </a:lnSpc>
        <a:spcBef>
          <a:spcPct val="0"/>
        </a:spcBef>
        <a:spcAft>
          <a:spcPct val="0"/>
        </a:spcAft>
        <a:defRPr sz="6000" b="1">
          <a:solidFill>
            <a:srgbClr val="0D3862"/>
          </a:solidFill>
          <a:latin typeface="Calibri" panose="020F0502020204030204" pitchFamily="34" charset="0"/>
        </a:defRPr>
      </a:lvl3pPr>
      <a:lvl4pPr algn="l" rtl="0" eaLnBrk="1" fontAlgn="base" hangingPunct="1">
        <a:lnSpc>
          <a:spcPct val="90000"/>
        </a:lnSpc>
        <a:spcBef>
          <a:spcPct val="0"/>
        </a:spcBef>
        <a:spcAft>
          <a:spcPct val="0"/>
        </a:spcAft>
        <a:defRPr sz="6000" b="1">
          <a:solidFill>
            <a:srgbClr val="0D3862"/>
          </a:solidFill>
          <a:latin typeface="Calibri" panose="020F0502020204030204" pitchFamily="34" charset="0"/>
        </a:defRPr>
      </a:lvl4pPr>
      <a:lvl5pPr algn="l" rtl="0" eaLnBrk="1" fontAlgn="base" hangingPunct="1">
        <a:lnSpc>
          <a:spcPct val="90000"/>
        </a:lnSpc>
        <a:spcBef>
          <a:spcPct val="0"/>
        </a:spcBef>
        <a:spcAft>
          <a:spcPct val="0"/>
        </a:spcAft>
        <a:defRPr sz="6000" b="1">
          <a:solidFill>
            <a:srgbClr val="0D3862"/>
          </a:solidFill>
          <a:latin typeface="Calibri" panose="020F0502020204030204" pitchFamily="34" charset="0"/>
        </a:defRPr>
      </a:lvl5pPr>
      <a:lvl6pPr marL="457200" algn="l" rtl="0" eaLnBrk="1" fontAlgn="base" hangingPunct="1">
        <a:lnSpc>
          <a:spcPct val="90000"/>
        </a:lnSpc>
        <a:spcBef>
          <a:spcPct val="0"/>
        </a:spcBef>
        <a:spcAft>
          <a:spcPct val="0"/>
        </a:spcAft>
        <a:defRPr sz="6000" b="1">
          <a:solidFill>
            <a:srgbClr val="0D3862"/>
          </a:solidFill>
          <a:latin typeface="Calibri" panose="020F0502020204030204" pitchFamily="34" charset="0"/>
        </a:defRPr>
      </a:lvl6pPr>
      <a:lvl7pPr marL="914400" algn="l" rtl="0" eaLnBrk="1" fontAlgn="base" hangingPunct="1">
        <a:lnSpc>
          <a:spcPct val="90000"/>
        </a:lnSpc>
        <a:spcBef>
          <a:spcPct val="0"/>
        </a:spcBef>
        <a:spcAft>
          <a:spcPct val="0"/>
        </a:spcAft>
        <a:defRPr sz="6000" b="1">
          <a:solidFill>
            <a:srgbClr val="0D3862"/>
          </a:solidFill>
          <a:latin typeface="Calibri" panose="020F0502020204030204" pitchFamily="34" charset="0"/>
        </a:defRPr>
      </a:lvl7pPr>
      <a:lvl8pPr marL="1371600" algn="l" rtl="0" eaLnBrk="1" fontAlgn="base" hangingPunct="1">
        <a:lnSpc>
          <a:spcPct val="90000"/>
        </a:lnSpc>
        <a:spcBef>
          <a:spcPct val="0"/>
        </a:spcBef>
        <a:spcAft>
          <a:spcPct val="0"/>
        </a:spcAft>
        <a:defRPr sz="6000" b="1">
          <a:solidFill>
            <a:srgbClr val="0D3862"/>
          </a:solidFill>
          <a:latin typeface="Calibri" panose="020F0502020204030204" pitchFamily="34" charset="0"/>
        </a:defRPr>
      </a:lvl8pPr>
      <a:lvl9pPr marL="1828800" algn="l" rtl="0" eaLnBrk="1" fontAlgn="base" hangingPunct="1">
        <a:lnSpc>
          <a:spcPct val="90000"/>
        </a:lnSpc>
        <a:spcBef>
          <a:spcPct val="0"/>
        </a:spcBef>
        <a:spcAft>
          <a:spcPct val="0"/>
        </a:spcAft>
        <a:defRPr sz="6000" b="1">
          <a:solidFill>
            <a:srgbClr val="0D3862"/>
          </a:solidFill>
          <a:latin typeface="Calibri" panose="020F0502020204030204" pitchFamily="34" charset="0"/>
        </a:defRPr>
      </a:lvl9pPr>
    </p:titleStyle>
    <p:bodyStyle>
      <a:lvl1pPr marL="228600" indent="-228600" algn="l" rtl="0" eaLnBrk="1" fontAlgn="base" hangingPunct="1">
        <a:lnSpc>
          <a:spcPct val="90000"/>
        </a:lnSpc>
        <a:spcBef>
          <a:spcPts val="1000"/>
        </a:spcBef>
        <a:spcAft>
          <a:spcPct val="0"/>
        </a:spcAft>
        <a:buFont typeface="Arial" panose="020B0604020202020204" pitchFamily="34" charset="0"/>
        <a:buChar char="•"/>
        <a:defRPr lang="hu-HU" sz="3200" i="1" kern="1200" dirty="0">
          <a:solidFill>
            <a:srgbClr val="0D3862"/>
          </a:solidFill>
          <a:latin typeface="+mn-lt"/>
          <a:ea typeface="+mn-ea"/>
          <a:cs typeface="+mn-cs"/>
        </a:defRPr>
      </a:lvl1pPr>
      <a:lvl2pPr marL="685800" indent="-228600" algn="l" rtl="0" eaLnBrk="1" fontAlgn="base" hangingPunct="1">
        <a:lnSpc>
          <a:spcPct val="90000"/>
        </a:lnSpc>
        <a:spcBef>
          <a:spcPts val="500"/>
        </a:spcBef>
        <a:spcAft>
          <a:spcPct val="0"/>
        </a:spcAft>
        <a:buFont typeface="Arial" panose="020B0604020202020204" pitchFamily="34" charset="0"/>
        <a:buChar char="•"/>
        <a:defRPr sz="2400" kern="1200">
          <a:solidFill>
            <a:srgbClr val="203864"/>
          </a:solidFill>
          <a:latin typeface="+mn-lt"/>
          <a:ea typeface="+mn-ea"/>
          <a:cs typeface="+mn-cs"/>
        </a:defRPr>
      </a:lvl2pPr>
      <a:lvl3pPr marL="1143000" indent="-228600" algn="l" rtl="0" eaLnBrk="1" fontAlgn="base" hangingPunct="1">
        <a:lnSpc>
          <a:spcPct val="90000"/>
        </a:lnSpc>
        <a:spcBef>
          <a:spcPts val="500"/>
        </a:spcBef>
        <a:spcAft>
          <a:spcPct val="0"/>
        </a:spcAft>
        <a:buFont typeface="Arial" panose="020B0604020202020204" pitchFamily="34" charset="0"/>
        <a:buChar char="•"/>
        <a:defRPr sz="2000" kern="1200">
          <a:solidFill>
            <a:srgbClr val="203864"/>
          </a:solidFill>
          <a:latin typeface="+mn-lt"/>
          <a:ea typeface="+mn-ea"/>
          <a:cs typeface="+mn-cs"/>
        </a:defRPr>
      </a:lvl3pPr>
      <a:lvl4pPr marL="1600200" indent="-228600" algn="l" rtl="0" eaLnBrk="1" fontAlgn="base" hangingPunct="1">
        <a:lnSpc>
          <a:spcPct val="90000"/>
        </a:lnSpc>
        <a:spcBef>
          <a:spcPts val="500"/>
        </a:spcBef>
        <a:spcAft>
          <a:spcPct val="0"/>
        </a:spcAft>
        <a:buFont typeface="Arial" panose="020B0604020202020204" pitchFamily="34" charset="0"/>
        <a:buChar char="•"/>
        <a:defRPr kern="1200">
          <a:solidFill>
            <a:srgbClr val="203864"/>
          </a:solidFill>
          <a:latin typeface="+mn-lt"/>
          <a:ea typeface="+mn-ea"/>
          <a:cs typeface="+mn-cs"/>
        </a:defRPr>
      </a:lvl4pPr>
      <a:lvl5pPr marL="2057400" indent="-228600" algn="l" rtl="0" eaLnBrk="1" fontAlgn="base" hangingPunct="1">
        <a:lnSpc>
          <a:spcPct val="90000"/>
        </a:lnSpc>
        <a:spcBef>
          <a:spcPts val="500"/>
        </a:spcBef>
        <a:spcAft>
          <a:spcPct val="0"/>
        </a:spcAft>
        <a:buFont typeface="Arial" panose="020B0604020202020204" pitchFamily="34" charset="0"/>
        <a:buChar char="•"/>
        <a:defRPr kern="1200">
          <a:solidFill>
            <a:srgbClr val="203864"/>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s://pte.hu/hu/felveteli/osztondijak-kollegiumok"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hyperlink" Target="https://mik.pte.hu/mik-matek-online-erettsegire-felkeszito-tanfolyam" TargetMode="External"/><Relationship Id="rId7" Type="http://schemas.openxmlformats.org/officeDocument/2006/relationships/hyperlink" Target="https://mik.pte.hu/felzarkoztatas-program-matek-alapozo-felev" TargetMode="External"/><Relationship Id="rId2" Type="http://schemas.openxmlformats.org/officeDocument/2006/relationships/hyperlink" Target="https://mik.pte.hu/kozepiskolai-egyuttmukodesek" TargetMode="External"/><Relationship Id="rId1" Type="http://schemas.openxmlformats.org/officeDocument/2006/relationships/slideLayout" Target="../slideLayouts/slideLayout2.xml"/><Relationship Id="rId6" Type="http://schemas.openxmlformats.org/officeDocument/2006/relationships/hyperlink" Target="https://mik.pte.hu/tervezz-te-is-okohazat-verseny" TargetMode="External"/><Relationship Id="rId5" Type="http://schemas.openxmlformats.org/officeDocument/2006/relationships/hyperlink" Target="https://mik.pte.hu/nyari-gyermektaborok-a-mik-en" TargetMode="External"/><Relationship Id="rId4" Type="http://schemas.openxmlformats.org/officeDocument/2006/relationships/hyperlink" Target="https://mik.pte.hu/golyaknak-jutalmazzuk-a-kivalosagot" TargetMode="External"/></Relationships>
</file>

<file path=ppt/slides/_rels/slide18.xml.rels><?xml version="1.0" encoding="UTF-8" standalone="yes"?>
<Relationships xmlns="http://schemas.openxmlformats.org/package/2006/relationships"><Relationship Id="rId3" Type="http://schemas.openxmlformats.org/officeDocument/2006/relationships/hyperlink" Target="https://mik.pte.hu/matekos-mobius-assesement-program" TargetMode="External"/><Relationship Id="rId2" Type="http://schemas.openxmlformats.org/officeDocument/2006/relationships/hyperlink" Target="https://mik.pte.hu/3d-nyomtato-szakkor-kozepiskolasoknak" TargetMode="External"/><Relationship Id="rId1" Type="http://schemas.openxmlformats.org/officeDocument/2006/relationships/slideLayout" Target="../slideLayouts/slideLayout2.xml"/><Relationship Id="rId6" Type="http://schemas.openxmlformats.org/officeDocument/2006/relationships/image" Target="../media/image3.png"/><Relationship Id="rId5" Type="http://schemas.openxmlformats.org/officeDocument/2006/relationships/hyperlink" Target="https://mik.pte.hu/prograce-verseny" TargetMode="External"/><Relationship Id="rId4" Type="http://schemas.openxmlformats.org/officeDocument/2006/relationships/hyperlink" Target="https://mik.pte.hu/rajz-felveteli-elokeszito-program" TargetMode="External"/></Relationships>
</file>

<file path=ppt/slides/_rels/slide1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s://www.ttk.pte.hu/hirek-esemenyek/palyazatok-osztondijak/hallgatoknak/osztondijak-palyazati-felhivasok/" TargetMode="Externa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hyperlink" Target="https://www.ttk.pte.hu/hirek-esemenyek/palyazatok-osztondijak/hallgatoknak/osztondijak-palyazati-felhivasok/" TargetMode="External"/><Relationship Id="rId2" Type="http://schemas.openxmlformats.org/officeDocument/2006/relationships/hyperlink" Target="mailto:eisner@ttk.pte.hu" TargetMode="Externa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s://www.oktatas.hu/kozneveles/erettsegi/altalanos_tajekoztatas/vizsgadijak"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www.felvi.hu/felveteli/jelentkezes/felveteli_tajekoztato/FFT_2026K/pontszamitas/ffszv" TargetMode="External"/><Relationship Id="rId2" Type="http://schemas.openxmlformats.org/officeDocument/2006/relationships/hyperlink" Target="https://www.felvi.hu/felveteli/efelveteli" TargetMode="Externa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a:extLst>
            <a:ext uri="{FF2B5EF4-FFF2-40B4-BE49-F238E27FC236}">
              <a16:creationId xmlns:a16="http://schemas.microsoft.com/office/drawing/2014/main" id="{64D6C974-D9B9-3424-9691-1D021FD98283}"/>
            </a:ext>
          </a:extLst>
        </p:cNvPr>
        <p:cNvGrpSpPr/>
        <p:nvPr/>
      </p:nvGrpSpPr>
      <p:grpSpPr>
        <a:xfrm>
          <a:off x="0" y="0"/>
          <a:ext cx="0" cy="0"/>
          <a:chOff x="0" y="0"/>
          <a:chExt cx="0" cy="0"/>
        </a:xfrm>
      </p:grpSpPr>
      <p:pic>
        <p:nvPicPr>
          <p:cNvPr id="4" name="Kép 3" descr="A képen szöveg, levél, képernyőkép, táska látható&#10;&#10;Előfordulhat, hogy a mesterséges intelligencia által létrehozott tartalom helytelen.">
            <a:extLst>
              <a:ext uri="{FF2B5EF4-FFF2-40B4-BE49-F238E27FC236}">
                <a16:creationId xmlns:a16="http://schemas.microsoft.com/office/drawing/2014/main" id="{735E9199-5C21-B8E0-E0EE-069E9DFF289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21317"/>
            <a:ext cx="9144000" cy="4313039"/>
          </a:xfrm>
          <a:prstGeom prst="rect">
            <a:avLst/>
          </a:prstGeom>
          <a:solidFill>
            <a:srgbClr val="1D628F"/>
          </a:solidFill>
        </p:spPr>
      </p:pic>
      <p:sp>
        <p:nvSpPr>
          <p:cNvPr id="3074" name="Szövegdoboz 1">
            <a:extLst>
              <a:ext uri="{FF2B5EF4-FFF2-40B4-BE49-F238E27FC236}">
                <a16:creationId xmlns:a16="http://schemas.microsoft.com/office/drawing/2014/main" id="{E089C47E-FA9C-7945-AEE8-98FCC191C55B}"/>
              </a:ext>
            </a:extLst>
          </p:cNvPr>
          <p:cNvSpPr txBox="1">
            <a:spLocks noChangeArrowheads="1"/>
          </p:cNvSpPr>
          <p:nvPr/>
        </p:nvSpPr>
        <p:spPr bwMode="auto">
          <a:xfrm>
            <a:off x="286901" y="4398964"/>
            <a:ext cx="5377837"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algn="ctr" eaLnBrk="1" hangingPunct="1"/>
            <a:r>
              <a:rPr lang="hu-HU" altLang="hu-HU" sz="2800" b="1" i="1" dirty="0">
                <a:solidFill>
                  <a:schemeClr val="bg1"/>
                </a:solidFill>
              </a:rPr>
              <a:t>PTE Beiskolázási nagykövet képzés</a:t>
            </a:r>
          </a:p>
        </p:txBody>
      </p:sp>
      <p:sp>
        <p:nvSpPr>
          <p:cNvPr id="2" name="Szövegdoboz 1">
            <a:extLst>
              <a:ext uri="{FF2B5EF4-FFF2-40B4-BE49-F238E27FC236}">
                <a16:creationId xmlns:a16="http://schemas.microsoft.com/office/drawing/2014/main" id="{B70DFD25-7A65-11CD-2778-273D3D63439E}"/>
              </a:ext>
            </a:extLst>
          </p:cNvPr>
          <p:cNvSpPr txBox="1">
            <a:spLocks noChangeArrowheads="1"/>
          </p:cNvSpPr>
          <p:nvPr/>
        </p:nvSpPr>
        <p:spPr bwMode="auto">
          <a:xfrm>
            <a:off x="286901" y="5704534"/>
            <a:ext cx="7172596"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eaLnBrk="1" hangingPunct="1"/>
            <a:endParaRPr lang="hu-HU" altLang="hu-HU" sz="2800" b="1" i="1" dirty="0">
              <a:solidFill>
                <a:schemeClr val="bg1"/>
              </a:solidFill>
            </a:endParaRPr>
          </a:p>
          <a:p>
            <a:pPr eaLnBrk="1" hangingPunct="1"/>
            <a:r>
              <a:rPr lang="hu-HU" altLang="hu-HU" sz="2000" b="1" i="1" dirty="0">
                <a:solidFill>
                  <a:schemeClr val="bg1"/>
                </a:solidFill>
              </a:rPr>
              <a:t>2025. november 14.</a:t>
            </a:r>
          </a:p>
        </p:txBody>
      </p:sp>
      <p:pic>
        <p:nvPicPr>
          <p:cNvPr id="3" name="Picture 3">
            <a:extLst>
              <a:ext uri="{FF2B5EF4-FFF2-40B4-BE49-F238E27FC236}">
                <a16:creationId xmlns:a16="http://schemas.microsoft.com/office/drawing/2014/main" id="{855FA4F6-DD73-4A36-A61D-C4CB630B0575}"/>
              </a:ext>
            </a:extLst>
          </p:cNvPr>
          <p:cNvPicPr>
            <a:picLocks noChangeAspect="1"/>
          </p:cNvPicPr>
          <p:nvPr/>
        </p:nvPicPr>
        <p:blipFill>
          <a:blip r:embed="rId3"/>
          <a:stretch>
            <a:fillRect/>
          </a:stretch>
        </p:blipFill>
        <p:spPr bwMode="auto">
          <a:xfrm>
            <a:off x="4797357" y="5521863"/>
            <a:ext cx="4191000" cy="1196340"/>
          </a:xfrm>
          <a:prstGeom prst="rect">
            <a:avLst/>
          </a:prstGeom>
          <a:noFill/>
          <a:ln>
            <a:noFill/>
          </a:ln>
          <a:extLst>
            <a:ext uri="{FAA26D3D-D897-4be2-8F04-BA451C77F1D7}">
              <ma14:placeholderFlag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el="http://schemas.microsoft.com/office/2019/extlst" xmlns:m="http://schemas.openxmlformats.org/officeDocument/2006/math" xmlns:wp14="http://schemas.microsoft.com/office/word/2010/wordprocessingDrawing" xmlns:wp="http://schemas.openxmlformats.org/drawingml/2006/wordprocessingDrawing"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xmlns:pic="http://schemas.openxmlformats.org/drawingml/2006/picture" xmlns="" xmlns:mo="http://schemas.microsoft.com/office/mac/office/2008/main" xmlns:mv="urn:schemas-microsoft-com:mac:vml" xmlns:o="urn:schemas-microsoft-com:office:office" xmlns:v="urn:schemas-microsoft-com:vml" xmlns:w10="urn:schemas-microsoft-com:office:word" xmlns:w="http://schemas.openxmlformats.org/wordprocessingml/2006/main" xmlns:ma14="http://schemas.microsoft.com/office/mac/drawingml/2011/main" xmlns:lc="http://schemas.openxmlformats.org/drawingml/2006/lockedCanvas"/>
            </a:ext>
          </a:extLst>
        </p:spPr>
      </p:pic>
      <p:sp>
        <p:nvSpPr>
          <p:cNvPr id="5" name="Szövegdoboz 4">
            <a:extLst>
              <a:ext uri="{FF2B5EF4-FFF2-40B4-BE49-F238E27FC236}">
                <a16:creationId xmlns:a16="http://schemas.microsoft.com/office/drawing/2014/main" id="{971B5564-F73D-1638-F3F8-46E4F9205E52}"/>
              </a:ext>
            </a:extLst>
          </p:cNvPr>
          <p:cNvSpPr txBox="1">
            <a:spLocks noChangeArrowheads="1"/>
          </p:cNvSpPr>
          <p:nvPr/>
        </p:nvSpPr>
        <p:spPr bwMode="auto">
          <a:xfrm>
            <a:off x="4680625" y="4581636"/>
            <a:ext cx="4424465"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algn="ctr"/>
            <a:r>
              <a:rPr lang="en-US" sz="1600" b="1" i="1" dirty="0">
                <a:solidFill>
                  <a:schemeClr val="bg1"/>
                </a:solidFill>
                <a:effectLst/>
                <a:latin typeface="Cambria" panose="02040503050406030204" pitchFamily="18" charset="0"/>
                <a:ea typeface="MS Mincho" panose="02020609040205080304" pitchFamily="49" charset="-128"/>
                <a:cs typeface="Times New Roman" panose="02020603050405020304" pitchFamily="18" charset="0"/>
              </a:rPr>
              <a:t>RRF- 2.1.2-21-2022-00018 </a:t>
            </a:r>
            <a:endParaRPr lang="hu-HU" sz="1600" b="1" i="1" dirty="0">
              <a:solidFill>
                <a:schemeClr val="bg1"/>
              </a:solidFill>
              <a:effectLst/>
              <a:latin typeface="Cambria" panose="02040503050406030204" pitchFamily="18" charset="0"/>
              <a:ea typeface="MS Mincho" panose="02020609040205080304" pitchFamily="49" charset="-128"/>
              <a:cs typeface="Times New Roman" panose="02020603050405020304" pitchFamily="18" charset="0"/>
            </a:endParaRPr>
          </a:p>
          <a:p>
            <a:pPr algn="ctr"/>
            <a:r>
              <a:rPr lang="en-US" sz="1600" i="1" dirty="0">
                <a:solidFill>
                  <a:schemeClr val="bg1"/>
                </a:solidFill>
                <a:effectLst/>
                <a:latin typeface="Cambria" panose="02040503050406030204" pitchFamily="18" charset="0"/>
                <a:ea typeface="MS Mincho" panose="02020609040205080304" pitchFamily="49" charset="-128"/>
                <a:cs typeface="Times New Roman" panose="02020603050405020304" pitchFamily="18" charset="0"/>
              </a:rPr>
              <a:t>„</a:t>
            </a:r>
            <a:r>
              <a:rPr lang="en-US" sz="1600" i="1" dirty="0" err="1">
                <a:solidFill>
                  <a:schemeClr val="bg1"/>
                </a:solidFill>
                <a:effectLst/>
                <a:latin typeface="Cambria" panose="02040503050406030204" pitchFamily="18" charset="0"/>
                <a:ea typeface="MS Mincho" panose="02020609040205080304" pitchFamily="49" charset="-128"/>
                <a:cs typeface="Times New Roman" panose="02020603050405020304" pitchFamily="18" charset="0"/>
              </a:rPr>
              <a:t>Gyakorlatorientált</a:t>
            </a:r>
            <a:r>
              <a:rPr lang="en-US" sz="1600" i="1" dirty="0">
                <a:solidFill>
                  <a:schemeClr val="bg1"/>
                </a:solidFill>
                <a:effectLst/>
                <a:latin typeface="Cambria" panose="02040503050406030204" pitchFamily="18" charset="0"/>
                <a:ea typeface="MS Mincho" panose="02020609040205080304" pitchFamily="49" charset="-128"/>
                <a:cs typeface="Times New Roman" panose="02020603050405020304" pitchFamily="18" charset="0"/>
              </a:rPr>
              <a:t> </a:t>
            </a:r>
            <a:r>
              <a:rPr lang="en-US" sz="1600" i="1" dirty="0" err="1">
                <a:solidFill>
                  <a:schemeClr val="bg1"/>
                </a:solidFill>
                <a:effectLst/>
                <a:latin typeface="Cambria" panose="02040503050406030204" pitchFamily="18" charset="0"/>
                <a:ea typeface="MS Mincho" panose="02020609040205080304" pitchFamily="49" charset="-128"/>
                <a:cs typeface="Times New Roman" panose="02020603050405020304" pitchFamily="18" charset="0"/>
              </a:rPr>
              <a:t>felsőfokú</a:t>
            </a:r>
            <a:r>
              <a:rPr lang="en-US" sz="1600" i="1" dirty="0">
                <a:solidFill>
                  <a:schemeClr val="bg1"/>
                </a:solidFill>
                <a:effectLst/>
                <a:latin typeface="Cambria" panose="02040503050406030204" pitchFamily="18" charset="0"/>
                <a:ea typeface="MS Mincho" panose="02020609040205080304" pitchFamily="49" charset="-128"/>
                <a:cs typeface="Times New Roman" panose="02020603050405020304" pitchFamily="18" charset="0"/>
              </a:rPr>
              <a:t> </a:t>
            </a:r>
            <a:r>
              <a:rPr lang="en-US" sz="1600" i="1" dirty="0" err="1">
                <a:solidFill>
                  <a:schemeClr val="bg1"/>
                </a:solidFill>
                <a:effectLst/>
                <a:latin typeface="Cambria" panose="02040503050406030204" pitchFamily="18" charset="0"/>
                <a:ea typeface="MS Mincho" panose="02020609040205080304" pitchFamily="49" charset="-128"/>
                <a:cs typeface="Times New Roman" panose="02020603050405020304" pitchFamily="18" charset="0"/>
              </a:rPr>
              <a:t>képzések</a:t>
            </a:r>
            <a:r>
              <a:rPr lang="en-US" sz="1600" i="1" dirty="0">
                <a:solidFill>
                  <a:schemeClr val="bg1"/>
                </a:solidFill>
                <a:effectLst/>
                <a:latin typeface="Cambria" panose="02040503050406030204" pitchFamily="18" charset="0"/>
                <a:ea typeface="MS Mincho" panose="02020609040205080304" pitchFamily="49" charset="-128"/>
                <a:cs typeface="Times New Roman" panose="02020603050405020304" pitchFamily="18" charset="0"/>
              </a:rPr>
              <a:t> </a:t>
            </a:r>
            <a:endParaRPr lang="hu-HU" sz="1600" i="1" dirty="0">
              <a:solidFill>
                <a:schemeClr val="bg1"/>
              </a:solidFill>
              <a:effectLst/>
              <a:latin typeface="Cambria" panose="02040503050406030204" pitchFamily="18" charset="0"/>
              <a:ea typeface="MS Mincho" panose="02020609040205080304" pitchFamily="49" charset="-128"/>
              <a:cs typeface="Times New Roman" panose="02020603050405020304" pitchFamily="18" charset="0"/>
            </a:endParaRPr>
          </a:p>
          <a:p>
            <a:pPr algn="ctr"/>
            <a:r>
              <a:rPr lang="en-US" sz="1600" i="1" dirty="0" err="1">
                <a:solidFill>
                  <a:schemeClr val="bg1"/>
                </a:solidFill>
                <a:effectLst/>
                <a:latin typeface="Cambria" panose="02040503050406030204" pitchFamily="18" charset="0"/>
                <a:ea typeface="MS Mincho" panose="02020609040205080304" pitchFamily="49" charset="-128"/>
                <a:cs typeface="Times New Roman" panose="02020603050405020304" pitchFamily="18" charset="0"/>
              </a:rPr>
              <a:t>infrastrukturális</a:t>
            </a:r>
            <a:r>
              <a:rPr lang="en-US" sz="1600" i="1" dirty="0">
                <a:solidFill>
                  <a:schemeClr val="bg1"/>
                </a:solidFill>
                <a:effectLst/>
                <a:latin typeface="Cambria" panose="02040503050406030204" pitchFamily="18" charset="0"/>
                <a:ea typeface="MS Mincho" panose="02020609040205080304" pitchFamily="49" charset="-128"/>
                <a:cs typeface="Times New Roman" panose="02020603050405020304" pitchFamily="18" charset="0"/>
              </a:rPr>
              <a:t>- és</a:t>
            </a:r>
            <a:r>
              <a:rPr lang="hu-HU" sz="1600" i="1" dirty="0">
                <a:solidFill>
                  <a:schemeClr val="bg1"/>
                </a:solidFill>
                <a:latin typeface="Cambria" panose="02040503050406030204" pitchFamily="18" charset="0"/>
                <a:ea typeface="MS Mincho" panose="02020609040205080304" pitchFamily="49" charset="-128"/>
                <a:cs typeface="Times New Roman" panose="02020603050405020304" pitchFamily="18" charset="0"/>
              </a:rPr>
              <a:t> </a:t>
            </a:r>
            <a:r>
              <a:rPr lang="en-US" sz="1600" i="1" dirty="0" err="1">
                <a:solidFill>
                  <a:schemeClr val="bg1"/>
                </a:solidFill>
                <a:effectLst/>
                <a:latin typeface="Cambria" panose="02040503050406030204" pitchFamily="18" charset="0"/>
                <a:ea typeface="MS Mincho" panose="02020609040205080304" pitchFamily="49" charset="-128"/>
                <a:cs typeface="Times New Roman" panose="02020603050405020304" pitchFamily="18" charset="0"/>
              </a:rPr>
              <a:t>készségfejlesztése</a:t>
            </a:r>
            <a:r>
              <a:rPr lang="en-US" sz="1600" i="1" dirty="0">
                <a:solidFill>
                  <a:schemeClr val="bg1"/>
                </a:solidFill>
                <a:effectLst/>
                <a:latin typeface="Cambria" panose="02040503050406030204" pitchFamily="18" charset="0"/>
                <a:ea typeface="MS Mincho" panose="02020609040205080304" pitchFamily="49" charset="-128"/>
                <a:cs typeface="Times New Roman" panose="02020603050405020304" pitchFamily="18" charset="0"/>
              </a:rPr>
              <a:t> a PTE-n”</a:t>
            </a:r>
            <a:endParaRPr lang="hu-HU" sz="1600" dirty="0">
              <a:solidFill>
                <a:schemeClr val="bg1"/>
              </a:solidFill>
              <a:effectLst/>
              <a:latin typeface="Cambria" panose="02040503050406030204" pitchFamily="18" charset="0"/>
              <a:ea typeface="MS Mincho" panose="02020609040205080304" pitchFamily="49" charset="-128"/>
              <a:cs typeface="Times New Roman" panose="02020603050405020304" pitchFamily="18" charset="0"/>
            </a:endParaRPr>
          </a:p>
        </p:txBody>
      </p:sp>
      <p:sp>
        <p:nvSpPr>
          <p:cNvPr id="6" name="Szövegdoboz 5">
            <a:extLst>
              <a:ext uri="{FF2B5EF4-FFF2-40B4-BE49-F238E27FC236}">
                <a16:creationId xmlns:a16="http://schemas.microsoft.com/office/drawing/2014/main" id="{BD42F049-8172-789E-F491-4BAC574EBAC0}"/>
              </a:ext>
            </a:extLst>
          </p:cNvPr>
          <p:cNvSpPr txBox="1">
            <a:spLocks noChangeArrowheads="1"/>
          </p:cNvSpPr>
          <p:nvPr/>
        </p:nvSpPr>
        <p:spPr bwMode="auto">
          <a:xfrm>
            <a:off x="286901" y="5343190"/>
            <a:ext cx="3797098"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eaLnBrk="1" hangingPunct="1"/>
            <a:r>
              <a:rPr lang="hu-HU" altLang="hu-HU" sz="2800" b="1" i="1" dirty="0">
                <a:solidFill>
                  <a:schemeClr val="bg1"/>
                </a:solidFill>
              </a:rPr>
              <a:t>Vinter Miklós</a:t>
            </a:r>
          </a:p>
          <a:p>
            <a:pPr eaLnBrk="1" hangingPunct="1"/>
            <a:r>
              <a:rPr lang="hu-HU" altLang="hu-HU" sz="2000" b="1" i="1" dirty="0">
                <a:solidFill>
                  <a:schemeClr val="bg1"/>
                </a:solidFill>
              </a:rPr>
              <a:t>oktatási igazgatóhelyettes</a:t>
            </a:r>
          </a:p>
        </p:txBody>
      </p:sp>
      <p:sp>
        <p:nvSpPr>
          <p:cNvPr id="7" name="Szövegdoboz 1">
            <a:extLst>
              <a:ext uri="{FF2B5EF4-FFF2-40B4-BE49-F238E27FC236}">
                <a16:creationId xmlns:a16="http://schemas.microsoft.com/office/drawing/2014/main" id="{2C9A662D-4B78-B02F-3054-8DB68B7AD018}"/>
              </a:ext>
            </a:extLst>
          </p:cNvPr>
          <p:cNvSpPr txBox="1">
            <a:spLocks noChangeArrowheads="1"/>
          </p:cNvSpPr>
          <p:nvPr/>
        </p:nvSpPr>
        <p:spPr bwMode="auto">
          <a:xfrm>
            <a:off x="286901" y="4803201"/>
            <a:ext cx="7172596"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eaLnBrk="1" hangingPunct="1"/>
            <a:r>
              <a:rPr lang="hu-HU" altLang="hu-HU" sz="3600" b="1" i="1" dirty="0">
                <a:solidFill>
                  <a:schemeClr val="bg1"/>
                </a:solidFill>
              </a:rPr>
              <a:t>Ha nem vettek fel</a:t>
            </a:r>
          </a:p>
        </p:txBody>
      </p:sp>
    </p:spTree>
    <p:extLst>
      <p:ext uri="{BB962C8B-B14F-4D97-AF65-F5344CB8AC3E}">
        <p14:creationId xmlns:p14="http://schemas.microsoft.com/office/powerpoint/2010/main" val="1549010986"/>
      </p:ext>
    </p:extLst>
  </p:cSld>
  <p:clrMapOvr>
    <a:masterClrMapping/>
  </p:clrMapOvr>
  <p:transition spd="med" advClick="0" advTm="10000">
    <p:pull/>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C7C8AD5F-BF79-E019-3030-F403359061BE}"/>
              </a:ext>
            </a:extLst>
          </p:cNvPr>
          <p:cNvSpPr>
            <a:spLocks noGrp="1"/>
          </p:cNvSpPr>
          <p:nvPr>
            <p:ph type="title"/>
          </p:nvPr>
        </p:nvSpPr>
        <p:spPr>
          <a:xfrm>
            <a:off x="628650" y="365125"/>
            <a:ext cx="7886700" cy="773011"/>
          </a:xfrm>
        </p:spPr>
        <p:txBody>
          <a:bodyPr/>
          <a:lstStyle/>
          <a:p>
            <a:r>
              <a:rPr lang="hu-HU" sz="4000" dirty="0"/>
              <a:t>Pénzügyek, lakhatás</a:t>
            </a:r>
          </a:p>
        </p:txBody>
      </p:sp>
      <p:sp>
        <p:nvSpPr>
          <p:cNvPr id="3" name="Tartalom helye 2">
            <a:extLst>
              <a:ext uri="{FF2B5EF4-FFF2-40B4-BE49-F238E27FC236}">
                <a16:creationId xmlns:a16="http://schemas.microsoft.com/office/drawing/2014/main" id="{07435F95-D52C-290E-5D2F-93C4072902C2}"/>
              </a:ext>
            </a:extLst>
          </p:cNvPr>
          <p:cNvSpPr>
            <a:spLocks noGrp="1"/>
          </p:cNvSpPr>
          <p:nvPr>
            <p:ph idx="1"/>
          </p:nvPr>
        </p:nvSpPr>
        <p:spPr>
          <a:xfrm>
            <a:off x="628650" y="1387942"/>
            <a:ext cx="7789209" cy="4082116"/>
          </a:xfrm>
        </p:spPr>
        <p:txBody>
          <a:bodyPr/>
          <a:lstStyle/>
          <a:p>
            <a:r>
              <a:rPr lang="hu-HU" sz="2800" i="0" dirty="0"/>
              <a:t>Diákhitel</a:t>
            </a:r>
          </a:p>
          <a:p>
            <a:r>
              <a:rPr lang="hu-HU" sz="2800" i="0" dirty="0"/>
              <a:t>Rektori ösztöndíj, kari ösztöndíjak</a:t>
            </a:r>
          </a:p>
          <a:p>
            <a:r>
              <a:rPr lang="hu-HU" sz="2800" i="0" dirty="0"/>
              <a:t>Szociális ösztöndíj támogatás</a:t>
            </a:r>
          </a:p>
          <a:p>
            <a:r>
              <a:rPr lang="hu-HU" sz="2800" i="0" dirty="0"/>
              <a:t>Pályázat kollégiumi férőhelyre, szakkollégiumi rendszer</a:t>
            </a:r>
          </a:p>
          <a:p>
            <a:pPr marL="0" indent="0">
              <a:buNone/>
            </a:pPr>
            <a:r>
              <a:rPr lang="hu-HU" sz="2800" dirty="0">
                <a:hlinkClick r:id="rId2"/>
              </a:rPr>
              <a:t>https://pte.hu/hu/felveteli/osztondijak-kollegiumok</a:t>
            </a:r>
            <a:r>
              <a:rPr lang="hu-HU" sz="2800" dirty="0"/>
              <a:t> </a:t>
            </a:r>
          </a:p>
          <a:p>
            <a:r>
              <a:rPr lang="hu-HU" sz="2800" i="0" dirty="0"/>
              <a:t>Önköltséges hallgató kérheti átvételét állami ösztöndíjas helyre </a:t>
            </a:r>
            <a:r>
              <a:rPr lang="hu-HU" sz="2400" i="0" dirty="0"/>
              <a:t>(megfelelő tanulmányi eredmények esetén, megüresedő helyekre)</a:t>
            </a:r>
            <a:endParaRPr lang="hu-HU" sz="2800" i="0" dirty="0"/>
          </a:p>
        </p:txBody>
      </p:sp>
      <p:pic>
        <p:nvPicPr>
          <p:cNvPr id="4" name="Kép 3">
            <a:extLst>
              <a:ext uri="{FF2B5EF4-FFF2-40B4-BE49-F238E27FC236}">
                <a16:creationId xmlns:a16="http://schemas.microsoft.com/office/drawing/2014/main" id="{DD19BFE1-B44B-23BC-6DFE-761A9FA8767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988671" y="5657365"/>
            <a:ext cx="4933191" cy="1029669"/>
          </a:xfrm>
          <a:prstGeom prst="rect">
            <a:avLst/>
          </a:prstGeom>
        </p:spPr>
      </p:pic>
    </p:spTree>
    <p:extLst>
      <p:ext uri="{BB962C8B-B14F-4D97-AF65-F5344CB8AC3E}">
        <p14:creationId xmlns:p14="http://schemas.microsoft.com/office/powerpoint/2010/main" val="231004074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1D628F"/>
        </a:solidFill>
        <a:effectLst/>
      </p:bgPr>
    </p:bg>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2CB0F960-3E84-EA7C-F01F-B407786CE9C8}"/>
              </a:ext>
            </a:extLst>
          </p:cNvPr>
          <p:cNvSpPr>
            <a:spLocks noGrp="1"/>
          </p:cNvSpPr>
          <p:nvPr>
            <p:ph type="ctrTitle"/>
          </p:nvPr>
        </p:nvSpPr>
        <p:spPr>
          <a:xfrm>
            <a:off x="2297206" y="3648443"/>
            <a:ext cx="4549588" cy="1806669"/>
          </a:xfrm>
        </p:spPr>
        <p:txBody>
          <a:bodyPr/>
          <a:lstStyle/>
          <a:p>
            <a:r>
              <a:rPr lang="hu-HU" dirty="0"/>
              <a:t>Felvételi előkészítők</a:t>
            </a:r>
            <a:br>
              <a:rPr lang="hu-HU" dirty="0"/>
            </a:br>
            <a:br>
              <a:rPr lang="hu-HU" dirty="0"/>
            </a:br>
            <a:r>
              <a:rPr lang="hu-HU" sz="3200" dirty="0"/>
              <a:t>lehetséges plusz intézményi pontok</a:t>
            </a:r>
            <a:endParaRPr lang="hu-HU" dirty="0"/>
          </a:p>
        </p:txBody>
      </p:sp>
      <p:sp>
        <p:nvSpPr>
          <p:cNvPr id="5" name="Szövegdoboz 4">
            <a:extLst>
              <a:ext uri="{FF2B5EF4-FFF2-40B4-BE49-F238E27FC236}">
                <a16:creationId xmlns:a16="http://schemas.microsoft.com/office/drawing/2014/main" id="{B9536E64-D9F7-5BFB-602D-05D23F4E9A10}"/>
              </a:ext>
            </a:extLst>
          </p:cNvPr>
          <p:cNvSpPr txBox="1"/>
          <p:nvPr/>
        </p:nvSpPr>
        <p:spPr>
          <a:xfrm>
            <a:off x="3320088" y="6075083"/>
            <a:ext cx="3674098" cy="369332"/>
          </a:xfrm>
          <a:prstGeom prst="rect">
            <a:avLst/>
          </a:prstGeom>
          <a:noFill/>
        </p:spPr>
        <p:txBody>
          <a:bodyPr wrap="square">
            <a:spAutoFit/>
          </a:bodyPr>
          <a:lstStyle/>
          <a:p>
            <a:r>
              <a:rPr lang="hu-HU" dirty="0">
                <a:solidFill>
                  <a:schemeClr val="bg1"/>
                </a:solidFill>
              </a:rPr>
              <a:t>https://pte.hu/hu/felveteli</a:t>
            </a:r>
          </a:p>
        </p:txBody>
      </p:sp>
      <p:pic>
        <p:nvPicPr>
          <p:cNvPr id="3" name="Kép 2">
            <a:extLst>
              <a:ext uri="{FF2B5EF4-FFF2-40B4-BE49-F238E27FC236}">
                <a16:creationId xmlns:a16="http://schemas.microsoft.com/office/drawing/2014/main" id="{E2AD1574-B047-1400-BB3A-FD04764E237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105404" y="520590"/>
            <a:ext cx="4933191" cy="1029669"/>
          </a:xfrm>
          <a:prstGeom prst="rect">
            <a:avLst/>
          </a:prstGeom>
        </p:spPr>
      </p:pic>
    </p:spTree>
    <p:extLst>
      <p:ext uri="{BB962C8B-B14F-4D97-AF65-F5344CB8AC3E}">
        <p14:creationId xmlns:p14="http://schemas.microsoft.com/office/powerpoint/2010/main" val="352691309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25DCFFB8-CF2F-5D66-BEA7-8C0575A8FF0E}"/>
              </a:ext>
            </a:extLst>
          </p:cNvPr>
          <p:cNvSpPr>
            <a:spLocks noGrp="1"/>
          </p:cNvSpPr>
          <p:nvPr>
            <p:ph type="title"/>
          </p:nvPr>
        </p:nvSpPr>
        <p:spPr/>
        <p:txBody>
          <a:bodyPr/>
          <a:lstStyle/>
          <a:p>
            <a:r>
              <a:rPr lang="hu-HU" dirty="0"/>
              <a:t>PTE</a:t>
            </a:r>
          </a:p>
        </p:txBody>
      </p:sp>
      <p:sp>
        <p:nvSpPr>
          <p:cNvPr id="3" name="Tartalom helye 2">
            <a:extLst>
              <a:ext uri="{FF2B5EF4-FFF2-40B4-BE49-F238E27FC236}">
                <a16:creationId xmlns:a16="http://schemas.microsoft.com/office/drawing/2014/main" id="{ED274FEE-5560-C0AE-9260-546B6974D138}"/>
              </a:ext>
            </a:extLst>
          </p:cNvPr>
          <p:cNvSpPr>
            <a:spLocks noGrp="1"/>
          </p:cNvSpPr>
          <p:nvPr>
            <p:ph idx="1"/>
          </p:nvPr>
        </p:nvSpPr>
        <p:spPr/>
        <p:txBody>
          <a:bodyPr>
            <a:normAutofit fontScale="92500" lnSpcReduction="20000"/>
          </a:bodyPr>
          <a:lstStyle/>
          <a:p>
            <a:r>
              <a:rPr lang="hu-HU" b="1" i="0" dirty="0">
                <a:solidFill>
                  <a:srgbClr val="3498DB"/>
                </a:solidFill>
                <a:effectLst/>
              </a:rPr>
              <a:t>Irány a PTE! </a:t>
            </a:r>
            <a:r>
              <a:rPr lang="hu-HU" b="1" i="0" dirty="0" err="1">
                <a:solidFill>
                  <a:srgbClr val="3498DB"/>
                </a:solidFill>
                <a:effectLst/>
              </a:rPr>
              <a:t>Kultúrfeszt</a:t>
            </a:r>
            <a:endParaRPr lang="hu-HU" i="0" dirty="0"/>
          </a:p>
          <a:p>
            <a:pPr marL="0" indent="0" algn="just">
              <a:buNone/>
            </a:pPr>
            <a:r>
              <a:rPr lang="hu-HU" i="0" dirty="0"/>
              <a:t>Itt mindenki átélheti egy napra, milyen érzés egyetemistának lenni. Emellett megkaphat minden információt, ami a sikeres felvételihez szükséges. </a:t>
            </a:r>
            <a:endParaRPr lang="hu-HU" b="1" i="0" dirty="0">
              <a:solidFill>
                <a:srgbClr val="3498DB"/>
              </a:solidFill>
              <a:effectLst/>
            </a:endParaRPr>
          </a:p>
          <a:p>
            <a:r>
              <a:rPr lang="hu-HU" b="1" i="0" dirty="0">
                <a:solidFill>
                  <a:srgbClr val="3498DB"/>
                </a:solidFill>
                <a:effectLst/>
              </a:rPr>
              <a:t>Kutatók Éjszakája</a:t>
            </a:r>
            <a:endParaRPr lang="hu-HU" i="0" dirty="0"/>
          </a:p>
          <a:p>
            <a:pPr marL="0" indent="0" algn="just">
              <a:buNone/>
            </a:pPr>
            <a:r>
              <a:rPr lang="hu-HU" i="0" dirty="0"/>
              <a:t>A Kutatók Éjszakája egy Európa-szerte megrendezett ingyenes eseménysorozat a tudomány és a kutatói életpálya népszerűsítésére. </a:t>
            </a:r>
          </a:p>
        </p:txBody>
      </p:sp>
      <p:pic>
        <p:nvPicPr>
          <p:cNvPr id="4" name="Kép 3">
            <a:extLst>
              <a:ext uri="{FF2B5EF4-FFF2-40B4-BE49-F238E27FC236}">
                <a16:creationId xmlns:a16="http://schemas.microsoft.com/office/drawing/2014/main" id="{EDCC8E02-AFB7-7E09-A43B-7EA232D27B4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88671" y="5657365"/>
            <a:ext cx="4933191" cy="1029669"/>
          </a:xfrm>
          <a:prstGeom prst="rect">
            <a:avLst/>
          </a:prstGeom>
        </p:spPr>
      </p:pic>
    </p:spTree>
    <p:extLst>
      <p:ext uri="{BB962C8B-B14F-4D97-AF65-F5344CB8AC3E}">
        <p14:creationId xmlns:p14="http://schemas.microsoft.com/office/powerpoint/2010/main" val="247862840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7C84F702-C0C5-14C5-2C95-953A27924582}"/>
              </a:ext>
            </a:extLst>
          </p:cNvPr>
          <p:cNvSpPr>
            <a:spLocks noGrp="1"/>
          </p:cNvSpPr>
          <p:nvPr>
            <p:ph type="title"/>
          </p:nvPr>
        </p:nvSpPr>
        <p:spPr/>
        <p:txBody>
          <a:bodyPr/>
          <a:lstStyle/>
          <a:p>
            <a:r>
              <a:rPr lang="hu-HU" sz="3600" dirty="0"/>
              <a:t>Általános Orvostudományi Kar Gyógyszerésztudományi Kar</a:t>
            </a:r>
          </a:p>
        </p:txBody>
      </p:sp>
      <p:sp>
        <p:nvSpPr>
          <p:cNvPr id="3" name="Tartalom helye 2">
            <a:extLst>
              <a:ext uri="{FF2B5EF4-FFF2-40B4-BE49-F238E27FC236}">
                <a16:creationId xmlns:a16="http://schemas.microsoft.com/office/drawing/2014/main" id="{B6A9A496-9523-17AF-28D6-6805620CBCF6}"/>
              </a:ext>
            </a:extLst>
          </p:cNvPr>
          <p:cNvSpPr>
            <a:spLocks noGrp="1"/>
          </p:cNvSpPr>
          <p:nvPr>
            <p:ph idx="1"/>
          </p:nvPr>
        </p:nvSpPr>
        <p:spPr>
          <a:xfrm>
            <a:off x="628650" y="1770434"/>
            <a:ext cx="8301341" cy="4260715"/>
          </a:xfrm>
        </p:spPr>
        <p:txBody>
          <a:bodyPr>
            <a:normAutofit fontScale="70000" lnSpcReduction="20000"/>
          </a:bodyPr>
          <a:lstStyle/>
          <a:p>
            <a:r>
              <a:rPr lang="hu-HU" b="1" i="0" dirty="0"/>
              <a:t>"Orvos leszek!" piknik</a:t>
            </a:r>
            <a:endParaRPr lang="hu-HU" i="0" dirty="0"/>
          </a:p>
          <a:p>
            <a:pPr marL="0" indent="0" algn="just">
              <a:buNone/>
            </a:pPr>
            <a:r>
              <a:rPr lang="hu-HU" i="0" dirty="0"/>
              <a:t>Mi vár rád az egyetem első félévében? Tényleg annyira nehéz a kémia, mint amilyennek mondják? Milyen lesz az első vizsgaidőszak? Mikre kell figyelni tárgyfelvételnél?  Bevált tippek, tanulásmódszertanok és trükkök, végzett és még jelenleg is tanuló orvostanhallgatóinktól! Tervezett időpont: június vége</a:t>
            </a:r>
          </a:p>
          <a:p>
            <a:r>
              <a:rPr lang="hu-HU" b="1" i="0" dirty="0"/>
              <a:t>Kollégiumi díjtámogatás felvételizőknek</a:t>
            </a:r>
            <a:endParaRPr lang="hu-HU" i="0" dirty="0"/>
          </a:p>
          <a:p>
            <a:pPr marL="0" indent="0" algn="just">
              <a:buNone/>
            </a:pPr>
            <a:r>
              <a:rPr lang="hu-HU" i="0" dirty="0"/>
              <a:t>A Pécsi Tudományegyetem Általános Orvostudományi Kara és Gyógyszerésztudományi Kara </a:t>
            </a:r>
            <a:r>
              <a:rPr lang="hu-HU" b="1" i="0" dirty="0"/>
              <a:t>teljes mértékű kollégiumi díjtámogatást biztosít</a:t>
            </a:r>
            <a:r>
              <a:rPr lang="hu-HU" i="0" dirty="0"/>
              <a:t> mindazon felvételiző diák számára, aki az aktuális éves felvételi eljárás során osztatlan képzéseink egyikét (általános orvos, fogorvos, gyógyszerész) vagy a biotechnológia </a:t>
            </a:r>
            <a:r>
              <a:rPr lang="hu-HU" i="0" dirty="0" err="1"/>
              <a:t>BSc</a:t>
            </a:r>
            <a:r>
              <a:rPr lang="hu-HU" i="0" dirty="0"/>
              <a:t> alapképzést, vagy a biotechnológia </a:t>
            </a:r>
            <a:r>
              <a:rPr lang="hu-HU" i="0" dirty="0" err="1"/>
              <a:t>Msc</a:t>
            </a:r>
            <a:r>
              <a:rPr lang="hu-HU" i="0" dirty="0"/>
              <a:t> mesterképzést jelölik meg első helyen a felvételi jelentkezéskor, és felvételt nyernek arra a tanévre.</a:t>
            </a:r>
          </a:p>
          <a:p>
            <a:endParaRPr lang="hu-HU" i="0" dirty="0"/>
          </a:p>
        </p:txBody>
      </p:sp>
      <p:pic>
        <p:nvPicPr>
          <p:cNvPr id="4" name="Kép 3">
            <a:extLst>
              <a:ext uri="{FF2B5EF4-FFF2-40B4-BE49-F238E27FC236}">
                <a16:creationId xmlns:a16="http://schemas.microsoft.com/office/drawing/2014/main" id="{9FAE6017-AE2E-5E96-D4DA-BB7162E0A5F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88671" y="5657365"/>
            <a:ext cx="4933191" cy="1029669"/>
          </a:xfrm>
          <a:prstGeom prst="rect">
            <a:avLst/>
          </a:prstGeom>
        </p:spPr>
      </p:pic>
    </p:spTree>
    <p:extLst>
      <p:ext uri="{BB962C8B-B14F-4D97-AF65-F5344CB8AC3E}">
        <p14:creationId xmlns:p14="http://schemas.microsoft.com/office/powerpoint/2010/main" val="213772491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0FA36DC9-2786-E103-E4D4-BDCEA3934C2C}"/>
              </a:ext>
            </a:extLst>
          </p:cNvPr>
          <p:cNvSpPr>
            <a:spLocks noGrp="1"/>
          </p:cNvSpPr>
          <p:nvPr>
            <p:ph type="title"/>
          </p:nvPr>
        </p:nvSpPr>
        <p:spPr>
          <a:xfrm>
            <a:off x="628650" y="365125"/>
            <a:ext cx="8165154" cy="773011"/>
          </a:xfrm>
        </p:spPr>
        <p:txBody>
          <a:bodyPr/>
          <a:lstStyle/>
          <a:p>
            <a:r>
              <a:rPr lang="hu-HU" sz="3600" dirty="0"/>
              <a:t>Bölcsészet- és Társadalomtudományi Kar</a:t>
            </a:r>
          </a:p>
        </p:txBody>
      </p:sp>
      <p:sp>
        <p:nvSpPr>
          <p:cNvPr id="3" name="Tartalom helye 2">
            <a:extLst>
              <a:ext uri="{FF2B5EF4-FFF2-40B4-BE49-F238E27FC236}">
                <a16:creationId xmlns:a16="http://schemas.microsoft.com/office/drawing/2014/main" id="{0D51DD24-6D8F-D082-F3C3-D1F77B3E5D5A}"/>
              </a:ext>
            </a:extLst>
          </p:cNvPr>
          <p:cNvSpPr>
            <a:spLocks noGrp="1"/>
          </p:cNvSpPr>
          <p:nvPr>
            <p:ph idx="1"/>
          </p:nvPr>
        </p:nvSpPr>
        <p:spPr>
          <a:xfrm>
            <a:off x="716199" y="1027958"/>
            <a:ext cx="8077605" cy="4341710"/>
          </a:xfrm>
        </p:spPr>
        <p:txBody>
          <a:bodyPr>
            <a:noAutofit/>
          </a:bodyPr>
          <a:lstStyle/>
          <a:p>
            <a:r>
              <a:rPr lang="hu-HU" sz="1600" b="1" dirty="0"/>
              <a:t>Pécsi Bölcsész Kreatábor</a:t>
            </a:r>
            <a:r>
              <a:rPr lang="hu-HU" sz="1600" dirty="0"/>
              <a:t> </a:t>
            </a:r>
          </a:p>
          <a:p>
            <a:pPr marL="0" indent="0" algn="just">
              <a:buNone/>
            </a:pPr>
            <a:r>
              <a:rPr lang="hu-HU" sz="1600" i="0" dirty="0"/>
              <a:t>A tábor színes és érdekes programjai betekintést engednek a Bölcsészet- és Társadalomtudományi Karon oktatott szakok, tudományterületek legújabb kutatásaiba, mindezt kiegészítve izgalmas kulturális és szabadidős programokkal a város szívében. A 2024-es évtől kezdve a tábor online formában is megrendezésre kerül, aminek keretében a jelentkezők oktatóink által tartott előadásokat nézhetnek meg online, interaktív formában. A táborban résztvevők (személyesen vagy online), és az órák anyagából összeállított teszteken 60%-ot elérők,</a:t>
            </a:r>
            <a:r>
              <a:rPr lang="hu-HU" sz="1600" b="1" i="0" dirty="0"/>
              <a:t> 10 intézményi többletpontot szerezhetnek</a:t>
            </a:r>
            <a:r>
              <a:rPr lang="hu-HU" sz="1600" i="0" dirty="0"/>
              <a:t> amennyiben karunkra </a:t>
            </a:r>
            <a:r>
              <a:rPr lang="hu-HU" sz="1600" i="0" dirty="0" err="1"/>
              <a:t>felvételiznek</a:t>
            </a:r>
            <a:r>
              <a:rPr lang="hu-HU" sz="1600" dirty="0"/>
              <a:t>.</a:t>
            </a:r>
          </a:p>
          <a:p>
            <a:pPr algn="just"/>
            <a:r>
              <a:rPr lang="hu-HU" sz="1600" b="1" dirty="0"/>
              <a:t>Kutatók Éjszakája</a:t>
            </a:r>
            <a:endParaRPr lang="hu-HU" sz="1600" dirty="0"/>
          </a:p>
          <a:p>
            <a:pPr marL="0" indent="0" algn="just">
              <a:buNone/>
            </a:pPr>
            <a:r>
              <a:rPr lang="hu-HU" sz="1600" i="0" dirty="0"/>
              <a:t>A Kutatók Éjszakája egy Európa-szerte megrendezett ingyenes eseménysorozat a tudomány és a kutatói életpálya népszerűsítésére. Vegyél részt 2 BTK által szervezett előadáson és szerezz 2 intézményi többletpontot.</a:t>
            </a:r>
          </a:p>
          <a:p>
            <a:pPr algn="just"/>
            <a:r>
              <a:rPr lang="hu-HU" sz="1600" b="1" dirty="0"/>
              <a:t>Tanárképzési ösztöndíj</a:t>
            </a:r>
            <a:endParaRPr lang="hu-HU" sz="1600" dirty="0"/>
          </a:p>
          <a:p>
            <a:pPr marL="0" indent="0" algn="just">
              <a:buNone/>
            </a:pPr>
            <a:r>
              <a:rPr lang="hu-HU" sz="1600" i="0" dirty="0"/>
              <a:t>A program a PTE BTK és TTK közös projektje a </a:t>
            </a:r>
            <a:r>
              <a:rPr lang="hu-HU" sz="1600" i="0" dirty="0" err="1"/>
              <a:t>Weszely</a:t>
            </a:r>
            <a:r>
              <a:rPr lang="hu-HU" sz="1600" i="0" dirty="0"/>
              <a:t> Ödön Ösztöndíj. Az aktuális tanévben felvett nappali, osztatlan munkarendű, állami </a:t>
            </a:r>
            <a:r>
              <a:rPr lang="hu-HU" sz="1600" i="0" dirty="0" err="1"/>
              <a:t>finanszírozású</a:t>
            </a:r>
            <a:r>
              <a:rPr lang="hu-HU" sz="1600" i="0" dirty="0"/>
              <a:t> tanárszakos hallgatókat az első sikeresen elvégzett szemeszter után 100 000 forintos egyszeri támogatásban, majd a második félévtől – mindaddig, amíg szemeszterenként 30 kreditet teljesítenek – havi 20 000 forintos ösztöndíjban részesítjük.</a:t>
            </a:r>
          </a:p>
        </p:txBody>
      </p:sp>
      <p:pic>
        <p:nvPicPr>
          <p:cNvPr id="4" name="Kép 3">
            <a:extLst>
              <a:ext uri="{FF2B5EF4-FFF2-40B4-BE49-F238E27FC236}">
                <a16:creationId xmlns:a16="http://schemas.microsoft.com/office/drawing/2014/main" id="{871A9317-B31A-7EE5-D9E9-25977295859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88671" y="5657365"/>
            <a:ext cx="4933191" cy="1029669"/>
          </a:xfrm>
          <a:prstGeom prst="rect">
            <a:avLst/>
          </a:prstGeom>
        </p:spPr>
      </p:pic>
    </p:spTree>
    <p:extLst>
      <p:ext uri="{BB962C8B-B14F-4D97-AF65-F5344CB8AC3E}">
        <p14:creationId xmlns:p14="http://schemas.microsoft.com/office/powerpoint/2010/main" val="259295549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5332C6-5813-E343-7611-4BF3C045B254}"/>
            </a:ext>
          </a:extLst>
        </p:cNvPr>
        <p:cNvGrpSpPr/>
        <p:nvPr/>
      </p:nvGrpSpPr>
      <p:grpSpPr>
        <a:xfrm>
          <a:off x="0" y="0"/>
          <a:ext cx="0" cy="0"/>
          <a:chOff x="0" y="0"/>
          <a:chExt cx="0" cy="0"/>
        </a:xfrm>
      </p:grpSpPr>
      <p:sp>
        <p:nvSpPr>
          <p:cNvPr id="2" name="Cím 1">
            <a:extLst>
              <a:ext uri="{FF2B5EF4-FFF2-40B4-BE49-F238E27FC236}">
                <a16:creationId xmlns:a16="http://schemas.microsoft.com/office/drawing/2014/main" id="{6E198BF8-73DE-267E-ACF1-E7913155E759}"/>
              </a:ext>
            </a:extLst>
          </p:cNvPr>
          <p:cNvSpPr>
            <a:spLocks noGrp="1"/>
          </p:cNvSpPr>
          <p:nvPr>
            <p:ph type="title"/>
          </p:nvPr>
        </p:nvSpPr>
        <p:spPr>
          <a:xfrm>
            <a:off x="628650" y="365125"/>
            <a:ext cx="8165154" cy="773011"/>
          </a:xfrm>
        </p:spPr>
        <p:txBody>
          <a:bodyPr/>
          <a:lstStyle/>
          <a:p>
            <a:r>
              <a:rPr lang="hu-HU" sz="3600" dirty="0"/>
              <a:t>Egészségtudományi Kar</a:t>
            </a:r>
          </a:p>
        </p:txBody>
      </p:sp>
      <p:sp>
        <p:nvSpPr>
          <p:cNvPr id="3" name="Tartalom helye 2">
            <a:extLst>
              <a:ext uri="{FF2B5EF4-FFF2-40B4-BE49-F238E27FC236}">
                <a16:creationId xmlns:a16="http://schemas.microsoft.com/office/drawing/2014/main" id="{33F5F51A-86B2-68D7-66F7-E30B7FC57E59}"/>
              </a:ext>
            </a:extLst>
          </p:cNvPr>
          <p:cNvSpPr>
            <a:spLocks noGrp="1"/>
          </p:cNvSpPr>
          <p:nvPr>
            <p:ph idx="1"/>
          </p:nvPr>
        </p:nvSpPr>
        <p:spPr>
          <a:xfrm>
            <a:off x="716199" y="1315655"/>
            <a:ext cx="8077605" cy="4341710"/>
          </a:xfrm>
        </p:spPr>
        <p:txBody>
          <a:bodyPr>
            <a:noAutofit/>
          </a:bodyPr>
          <a:lstStyle/>
          <a:p>
            <a:r>
              <a:rPr lang="hu-HU" sz="2400" b="1" dirty="0"/>
              <a:t>Ösztöndíjak, juttatások </a:t>
            </a:r>
          </a:p>
          <a:p>
            <a:pPr marL="0" indent="0" algn="just">
              <a:buNone/>
            </a:pPr>
            <a:r>
              <a:rPr lang="hu-HU" sz="2400" i="0" dirty="0"/>
              <a:t>Az egyetemi tanulmányok megkezdése jelentős anyagi terhet jelenthet a családok számára. Ezért karunk mindent megtesz a hallgatók anyagi támogatása és az anyagi </a:t>
            </a:r>
            <a:r>
              <a:rPr lang="hu-HU" sz="2400" i="0" dirty="0" err="1"/>
              <a:t>terhek</a:t>
            </a:r>
            <a:r>
              <a:rPr lang="hu-HU" sz="2400" i="0" dirty="0"/>
              <a:t> csökkentése érdekében. Az alábbiakban röviden ismertetjük azokat a juttatási formákat, melyek karunk hallgatói részére elérhetőek.</a:t>
            </a:r>
          </a:p>
          <a:p>
            <a:r>
              <a:rPr lang="hu-HU" sz="2400" b="1" dirty="0"/>
              <a:t>Sorrendmódosító Ösztöndíj felvételizőknek</a:t>
            </a:r>
            <a:endParaRPr lang="hu-HU" sz="1200" dirty="0"/>
          </a:p>
          <a:p>
            <a:pPr marL="0" indent="0" algn="just">
              <a:buNone/>
            </a:pPr>
            <a:r>
              <a:rPr lang="hu-HU" sz="2400" i="0" dirty="0"/>
              <a:t>A Pécsi Tudományegyetem Egészségtudományi Kar Sorrendmódosító – Elsőhelyes Ösztöndíjpályázatot hirdet az elsőhelyes jelentkezési arány növelése érdekében a karra felvételizők körében.</a:t>
            </a:r>
          </a:p>
          <a:p>
            <a:pPr marL="0" indent="0">
              <a:buNone/>
            </a:pPr>
            <a:endParaRPr lang="hu-HU" sz="1600" dirty="0"/>
          </a:p>
        </p:txBody>
      </p:sp>
      <p:pic>
        <p:nvPicPr>
          <p:cNvPr id="4" name="Kép 3">
            <a:extLst>
              <a:ext uri="{FF2B5EF4-FFF2-40B4-BE49-F238E27FC236}">
                <a16:creationId xmlns:a16="http://schemas.microsoft.com/office/drawing/2014/main" id="{79B9838D-C20B-D68B-E915-02E19FA7940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88671" y="5657365"/>
            <a:ext cx="4933191" cy="1029669"/>
          </a:xfrm>
          <a:prstGeom prst="rect">
            <a:avLst/>
          </a:prstGeom>
        </p:spPr>
      </p:pic>
    </p:spTree>
    <p:extLst>
      <p:ext uri="{BB962C8B-B14F-4D97-AF65-F5344CB8AC3E}">
        <p14:creationId xmlns:p14="http://schemas.microsoft.com/office/powerpoint/2010/main" val="424023578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FA3B5F65-BCAD-AFE3-E61B-0404AD00412A}"/>
              </a:ext>
            </a:extLst>
          </p:cNvPr>
          <p:cNvSpPr>
            <a:spLocks noGrp="1"/>
          </p:cNvSpPr>
          <p:nvPr>
            <p:ph type="title"/>
          </p:nvPr>
        </p:nvSpPr>
        <p:spPr>
          <a:xfrm>
            <a:off x="628650" y="365126"/>
            <a:ext cx="7886700" cy="753556"/>
          </a:xfrm>
        </p:spPr>
        <p:txBody>
          <a:bodyPr/>
          <a:lstStyle/>
          <a:p>
            <a:r>
              <a:rPr lang="hu-HU" sz="3600" dirty="0"/>
              <a:t>Közgazdaságtudományi Kar</a:t>
            </a:r>
          </a:p>
        </p:txBody>
      </p:sp>
      <p:sp>
        <p:nvSpPr>
          <p:cNvPr id="3" name="Tartalom helye 2">
            <a:extLst>
              <a:ext uri="{FF2B5EF4-FFF2-40B4-BE49-F238E27FC236}">
                <a16:creationId xmlns:a16="http://schemas.microsoft.com/office/drawing/2014/main" id="{5A820D03-0CD9-4B0A-3ED0-B137E44C5346}"/>
              </a:ext>
            </a:extLst>
          </p:cNvPr>
          <p:cNvSpPr>
            <a:spLocks noGrp="1"/>
          </p:cNvSpPr>
          <p:nvPr>
            <p:ph idx="1"/>
          </p:nvPr>
        </p:nvSpPr>
        <p:spPr>
          <a:xfrm>
            <a:off x="628650" y="1478605"/>
            <a:ext cx="7789209" cy="4007796"/>
          </a:xfrm>
        </p:spPr>
        <p:txBody>
          <a:bodyPr>
            <a:normAutofit fontScale="92500" lnSpcReduction="20000"/>
          </a:bodyPr>
          <a:lstStyle/>
          <a:p>
            <a:r>
              <a:rPr lang="hu-HU" sz="2800" b="1" dirty="0"/>
              <a:t>Pécsiközgáz Bootcamp</a:t>
            </a:r>
            <a:r>
              <a:rPr lang="hu-HU" sz="2800" dirty="0"/>
              <a:t> </a:t>
            </a:r>
          </a:p>
          <a:p>
            <a:pPr marL="0" indent="0" algn="just">
              <a:buNone/>
            </a:pPr>
            <a:r>
              <a:rPr lang="hu-HU" sz="2800" i="0" dirty="0"/>
              <a:t>A Pécsiközgáz nyári tábort hirdet minden évben a gimnáziumi diákok számára, akik érdeklődnek a közgazdász képzések iránt! </a:t>
            </a:r>
          </a:p>
          <a:p>
            <a:r>
              <a:rPr lang="hu-HU" sz="2800" b="1" dirty="0"/>
              <a:t>Matematika és történelem emelt szintű szóbeli érettségi felkészítő  </a:t>
            </a:r>
            <a:endParaRPr lang="hu-HU" sz="2800" dirty="0"/>
          </a:p>
          <a:p>
            <a:pPr marL="0" indent="0" algn="just">
              <a:buNone/>
            </a:pPr>
            <a:r>
              <a:rPr lang="hu-HU" sz="2800" i="0" dirty="0"/>
              <a:t>Matematika és történelem szóbeli érettségi felkészítő tanfolyam célja, hogy az érettségizők egy kis plusz segítséget kapjanak, hogy az emelt szintű érettségiből a legtöbbet tudják kihozni, megtanulják hogyan érdemes felépíteni a szóbeli feleletet, milyen trükkök, praktikák segíthetnek a sikeres érettségiben, felvételiben.</a:t>
            </a:r>
          </a:p>
          <a:p>
            <a:endParaRPr lang="hu-HU" dirty="0"/>
          </a:p>
        </p:txBody>
      </p:sp>
      <p:pic>
        <p:nvPicPr>
          <p:cNvPr id="4" name="Kép 3">
            <a:extLst>
              <a:ext uri="{FF2B5EF4-FFF2-40B4-BE49-F238E27FC236}">
                <a16:creationId xmlns:a16="http://schemas.microsoft.com/office/drawing/2014/main" id="{5BC8E169-6F01-A890-59CB-8B10D2FAD6F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88671" y="5657365"/>
            <a:ext cx="4933191" cy="1029669"/>
          </a:xfrm>
          <a:prstGeom prst="rect">
            <a:avLst/>
          </a:prstGeom>
        </p:spPr>
      </p:pic>
    </p:spTree>
    <p:extLst>
      <p:ext uri="{BB962C8B-B14F-4D97-AF65-F5344CB8AC3E}">
        <p14:creationId xmlns:p14="http://schemas.microsoft.com/office/powerpoint/2010/main" val="400397103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3F864ABD-BF35-A182-581B-F8B53C4D5A42}"/>
              </a:ext>
            </a:extLst>
          </p:cNvPr>
          <p:cNvSpPr>
            <a:spLocks noGrp="1"/>
          </p:cNvSpPr>
          <p:nvPr>
            <p:ph type="title"/>
          </p:nvPr>
        </p:nvSpPr>
        <p:spPr>
          <a:xfrm>
            <a:off x="628650" y="365125"/>
            <a:ext cx="7886700" cy="724373"/>
          </a:xfrm>
        </p:spPr>
        <p:txBody>
          <a:bodyPr/>
          <a:lstStyle/>
          <a:p>
            <a:r>
              <a:rPr lang="hu-HU" sz="3600" dirty="0"/>
              <a:t>Műszaki és Informatikai Kar</a:t>
            </a:r>
          </a:p>
        </p:txBody>
      </p:sp>
      <p:sp>
        <p:nvSpPr>
          <p:cNvPr id="3" name="Tartalom helye 2">
            <a:extLst>
              <a:ext uri="{FF2B5EF4-FFF2-40B4-BE49-F238E27FC236}">
                <a16:creationId xmlns:a16="http://schemas.microsoft.com/office/drawing/2014/main" id="{FE23F9DA-25E4-B275-5F38-C829CCFC7D49}"/>
              </a:ext>
            </a:extLst>
          </p:cNvPr>
          <p:cNvSpPr>
            <a:spLocks noGrp="1"/>
          </p:cNvSpPr>
          <p:nvPr>
            <p:ph idx="1"/>
          </p:nvPr>
        </p:nvSpPr>
        <p:spPr>
          <a:xfrm>
            <a:off x="560661" y="989108"/>
            <a:ext cx="8306733" cy="4082116"/>
          </a:xfrm>
        </p:spPr>
        <p:txBody>
          <a:bodyPr>
            <a:noAutofit/>
          </a:bodyPr>
          <a:lstStyle/>
          <a:p>
            <a:r>
              <a:rPr lang="hu-HU" sz="2000" b="1" dirty="0">
                <a:hlinkClick r:id="rId2"/>
              </a:rPr>
              <a:t>Középiskolai együttműködések</a:t>
            </a:r>
            <a:r>
              <a:rPr lang="hu-HU" sz="2000" b="1" dirty="0"/>
              <a:t> </a:t>
            </a:r>
            <a:r>
              <a:rPr lang="hu-HU" sz="2000" dirty="0"/>
              <a:t> </a:t>
            </a:r>
          </a:p>
          <a:p>
            <a:pPr algn="just"/>
            <a:r>
              <a:rPr lang="hu-HU" sz="2000" b="1" dirty="0">
                <a:hlinkClick r:id="rId3"/>
              </a:rPr>
              <a:t>MIK Matek online érettségire felkészítő tanfolyam</a:t>
            </a:r>
            <a:r>
              <a:rPr lang="hu-HU" sz="2000" dirty="0"/>
              <a:t>  A „Jutalmazzuk a kiválóságot!” PTE MIK Ösztöndíj - Ösztöndíjpályázat Gólyáknak elnevezésű ösztöndíj célja a felvételi </a:t>
            </a:r>
            <a:r>
              <a:rPr lang="hu-HU" sz="2000" dirty="0" err="1"/>
              <a:t>összpontszám</a:t>
            </a:r>
            <a:r>
              <a:rPr lang="hu-HU" sz="2000" dirty="0"/>
              <a:t> alapján, szakonként kiválasztott hallgatók jutalmazása egy egyszeri ösztöndíjösszeggel. </a:t>
            </a:r>
          </a:p>
          <a:p>
            <a:pPr algn="just"/>
            <a:r>
              <a:rPr lang="hu-HU" sz="2000" b="1" dirty="0">
                <a:hlinkClick r:id="rId4"/>
              </a:rPr>
              <a:t>MIK - Jutalmazzuk a kiválóságot!</a:t>
            </a:r>
            <a:r>
              <a:rPr lang="hu-HU" sz="2000" b="1" dirty="0"/>
              <a:t>  </a:t>
            </a:r>
            <a:endParaRPr lang="hu-HU" sz="2000" dirty="0"/>
          </a:p>
          <a:p>
            <a:pPr algn="just"/>
            <a:r>
              <a:rPr lang="hu-HU" sz="2000" b="1" dirty="0">
                <a:hlinkClick r:id="rId5"/>
              </a:rPr>
              <a:t>Nyári Gyermektáborok a MIK-en</a:t>
            </a:r>
            <a:r>
              <a:rPr lang="hu-HU" sz="2000" b="1" dirty="0"/>
              <a:t>  </a:t>
            </a:r>
            <a:r>
              <a:rPr lang="hu-HU" sz="2000" dirty="0"/>
              <a:t>Már 3 éves kortól lévő gyermekek számára indít a Kar különböző programokkal teli nyáritáborokat.  </a:t>
            </a:r>
          </a:p>
          <a:p>
            <a:pPr algn="just"/>
            <a:r>
              <a:rPr lang="hu-HU" sz="2000" b="1" dirty="0">
                <a:hlinkClick r:id="rId6"/>
              </a:rPr>
              <a:t>„Tervezz te is </a:t>
            </a:r>
            <a:r>
              <a:rPr lang="hu-HU" sz="2000" b="1" dirty="0" err="1">
                <a:hlinkClick r:id="rId6"/>
              </a:rPr>
              <a:t>ökoházat</a:t>
            </a:r>
            <a:r>
              <a:rPr lang="hu-HU" sz="2000" b="1" dirty="0">
                <a:hlinkClick r:id="rId6"/>
              </a:rPr>
              <a:t>” verseny</a:t>
            </a:r>
            <a:r>
              <a:rPr lang="hu-HU" sz="2000" b="1" dirty="0"/>
              <a:t>  </a:t>
            </a:r>
            <a:r>
              <a:rPr lang="hu-HU" sz="2000" dirty="0"/>
              <a:t>Az </a:t>
            </a:r>
            <a:r>
              <a:rPr lang="hu-HU" sz="2000" dirty="0" err="1"/>
              <a:t>öko</a:t>
            </a:r>
            <a:r>
              <a:rPr lang="hu-HU" sz="2000" dirty="0"/>
              <a:t> építészettel foglalkozó építész technikusok megismerhetik az </a:t>
            </a:r>
            <a:r>
              <a:rPr lang="hu-HU" sz="2000" dirty="0" err="1"/>
              <a:t>öko</a:t>
            </a:r>
            <a:r>
              <a:rPr lang="hu-HU" sz="2000" dirty="0"/>
              <a:t> építés aktuális kérdéseit a hagyományos építőanyagok alkalmazási lehetőségeit, a megújuló energiák hasznosítási lehetőségeit, a természet közeli vízgazdálkodást. </a:t>
            </a:r>
          </a:p>
          <a:p>
            <a:pPr algn="just"/>
            <a:r>
              <a:rPr lang="hu-HU" sz="2000" b="1" dirty="0">
                <a:hlinkClick r:id="rId7"/>
              </a:rPr>
              <a:t>Felzárkóztatás program - matek alapozó félév</a:t>
            </a:r>
            <a:r>
              <a:rPr lang="hu-HU" sz="2000" b="1" dirty="0"/>
              <a:t> </a:t>
            </a:r>
            <a:endParaRPr lang="hu-HU" sz="2000" dirty="0"/>
          </a:p>
        </p:txBody>
      </p:sp>
      <p:pic>
        <p:nvPicPr>
          <p:cNvPr id="4" name="Kép 3">
            <a:extLst>
              <a:ext uri="{FF2B5EF4-FFF2-40B4-BE49-F238E27FC236}">
                <a16:creationId xmlns:a16="http://schemas.microsoft.com/office/drawing/2014/main" id="{57A134AB-794A-0DD6-0B55-BC106E7DF518}"/>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6099243" y="6203987"/>
            <a:ext cx="2768151" cy="577776"/>
          </a:xfrm>
          <a:prstGeom prst="rect">
            <a:avLst/>
          </a:prstGeom>
        </p:spPr>
      </p:pic>
    </p:spTree>
    <p:extLst>
      <p:ext uri="{BB962C8B-B14F-4D97-AF65-F5344CB8AC3E}">
        <p14:creationId xmlns:p14="http://schemas.microsoft.com/office/powerpoint/2010/main" val="352415699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FC14EC-6B4C-5397-5CAF-8EF1CE1CBC34}"/>
            </a:ext>
          </a:extLst>
        </p:cNvPr>
        <p:cNvGrpSpPr/>
        <p:nvPr/>
      </p:nvGrpSpPr>
      <p:grpSpPr>
        <a:xfrm>
          <a:off x="0" y="0"/>
          <a:ext cx="0" cy="0"/>
          <a:chOff x="0" y="0"/>
          <a:chExt cx="0" cy="0"/>
        </a:xfrm>
      </p:grpSpPr>
      <p:sp>
        <p:nvSpPr>
          <p:cNvPr id="2" name="Cím 1">
            <a:extLst>
              <a:ext uri="{FF2B5EF4-FFF2-40B4-BE49-F238E27FC236}">
                <a16:creationId xmlns:a16="http://schemas.microsoft.com/office/drawing/2014/main" id="{F2987EC2-E3C7-1E0E-E823-B0B5E42446F6}"/>
              </a:ext>
            </a:extLst>
          </p:cNvPr>
          <p:cNvSpPr>
            <a:spLocks noGrp="1"/>
          </p:cNvSpPr>
          <p:nvPr>
            <p:ph type="title"/>
          </p:nvPr>
        </p:nvSpPr>
        <p:spPr>
          <a:xfrm>
            <a:off x="628650" y="365125"/>
            <a:ext cx="7886700" cy="724373"/>
          </a:xfrm>
        </p:spPr>
        <p:txBody>
          <a:bodyPr/>
          <a:lstStyle/>
          <a:p>
            <a:r>
              <a:rPr lang="hu-HU" sz="3600" dirty="0"/>
              <a:t>Műszaki és Informatikai Kar</a:t>
            </a:r>
          </a:p>
        </p:txBody>
      </p:sp>
      <p:sp>
        <p:nvSpPr>
          <p:cNvPr id="3" name="Tartalom helye 2">
            <a:extLst>
              <a:ext uri="{FF2B5EF4-FFF2-40B4-BE49-F238E27FC236}">
                <a16:creationId xmlns:a16="http://schemas.microsoft.com/office/drawing/2014/main" id="{08DE20E4-0016-BC15-9A48-C4EF4EEB4724}"/>
              </a:ext>
            </a:extLst>
          </p:cNvPr>
          <p:cNvSpPr>
            <a:spLocks noGrp="1"/>
          </p:cNvSpPr>
          <p:nvPr>
            <p:ph idx="1"/>
          </p:nvPr>
        </p:nvSpPr>
        <p:spPr>
          <a:xfrm>
            <a:off x="560661" y="989108"/>
            <a:ext cx="8306733" cy="4082116"/>
          </a:xfrm>
        </p:spPr>
        <p:txBody>
          <a:bodyPr>
            <a:noAutofit/>
          </a:bodyPr>
          <a:lstStyle/>
          <a:p>
            <a:pPr algn="just"/>
            <a:r>
              <a:rPr lang="hu-HU" sz="1800" b="1" dirty="0">
                <a:hlinkClick r:id="rId2"/>
              </a:rPr>
              <a:t>3D nyomtató szakkör középiskolásoknak</a:t>
            </a:r>
            <a:r>
              <a:rPr lang="hu-HU" sz="1800" b="1" dirty="0"/>
              <a:t>  </a:t>
            </a:r>
            <a:r>
              <a:rPr lang="hu-HU" sz="1800" dirty="0"/>
              <a:t>Modellezés - 3D nyomtatás - 3D szkennelés ismereteinek elsajátítására ad lehetőséget az őszi félév során a Babits Gimnáziumban megvalósuló szakkör.   </a:t>
            </a:r>
          </a:p>
          <a:p>
            <a:pPr algn="just"/>
            <a:r>
              <a:rPr lang="hu-HU" sz="1800" b="1" dirty="0">
                <a:hlinkClick r:id="rId3"/>
              </a:rPr>
              <a:t>„Matekos”- Möbius </a:t>
            </a:r>
            <a:r>
              <a:rPr lang="hu-HU" sz="1800" b="1" dirty="0" err="1">
                <a:hlinkClick r:id="rId3"/>
              </a:rPr>
              <a:t>Assesement</a:t>
            </a:r>
            <a:r>
              <a:rPr lang="hu-HU" sz="1800" b="1" dirty="0">
                <a:hlinkClick r:id="rId3"/>
              </a:rPr>
              <a:t> program</a:t>
            </a:r>
            <a:r>
              <a:rPr lang="hu-HU" sz="1800" b="1" dirty="0"/>
              <a:t> </a:t>
            </a:r>
            <a:r>
              <a:rPr lang="hu-HU" sz="1800" dirty="0"/>
              <a:t>A program lényege, hogy nem csak matek, hanem matematikai képletekre építő szakmai műszaki tantárgyak tanítását, vizsgáztatását, a felvételi eljárásokra való felkészülést segíti. </a:t>
            </a:r>
          </a:p>
          <a:p>
            <a:pPr algn="just"/>
            <a:r>
              <a:rPr lang="hu-HU" sz="1800" b="1" dirty="0">
                <a:hlinkClick r:id="rId4"/>
              </a:rPr>
              <a:t>Rajz felvételi előkészítő program</a:t>
            </a:r>
            <a:r>
              <a:rPr lang="hu-HU" sz="1800" b="1" dirty="0"/>
              <a:t> </a:t>
            </a:r>
            <a:r>
              <a:rPr lang="hu-HU" sz="1800" dirty="0"/>
              <a:t>Tavaszi szemeszterben három hónapon át tartó program. </a:t>
            </a:r>
          </a:p>
          <a:p>
            <a:pPr algn="just"/>
            <a:r>
              <a:rPr lang="hu-HU" sz="1800" b="1" dirty="0" err="1">
                <a:hlinkClick r:id="rId5"/>
              </a:rPr>
              <a:t>Prograce</a:t>
            </a:r>
            <a:r>
              <a:rPr lang="hu-HU" sz="1800" b="1" dirty="0">
                <a:hlinkClick r:id="rId5"/>
              </a:rPr>
              <a:t> verseny</a:t>
            </a:r>
            <a:r>
              <a:rPr lang="hu-HU" sz="1800" b="1" dirty="0"/>
              <a:t>  </a:t>
            </a:r>
            <a:r>
              <a:rPr lang="hu-HU" sz="1800" dirty="0"/>
              <a:t>Még kifejlesztendő program, alapja a karon meglévő két okos kocka </a:t>
            </a:r>
            <a:r>
              <a:rPr lang="hu-HU" sz="1800" dirty="0" err="1"/>
              <a:t>android</a:t>
            </a:r>
            <a:r>
              <a:rPr lang="hu-HU" sz="1800" dirty="0"/>
              <a:t>, melynek programozására a hazai gimnáziumok és szakgimnáziumok tanulói számára verseny meghirdetése, a program elhelyezése a </a:t>
            </a:r>
            <a:r>
              <a:rPr lang="hu-HU" sz="1800" dirty="0" err="1"/>
              <a:t>google</a:t>
            </a:r>
            <a:r>
              <a:rPr lang="hu-HU" sz="1800" dirty="0"/>
              <a:t> play rendszerében kari eredményként. </a:t>
            </a:r>
          </a:p>
          <a:p>
            <a:pPr algn="just"/>
            <a:r>
              <a:rPr lang="hu-HU" sz="1800" dirty="0"/>
              <a:t>Középszintű érettségire felkészítő „</a:t>
            </a:r>
            <a:r>
              <a:rPr lang="hu-HU" sz="1800" dirty="0" err="1"/>
              <a:t>MIKMatek</a:t>
            </a:r>
            <a:r>
              <a:rPr lang="hu-HU" sz="1800" dirty="0"/>
              <a:t>” online tanfolyam, mely a középfokú érettségi felkészítésen túl lehetőséget kínál a mérnöki szakmaterületek matematikai alapjainak elsajátítására is.</a:t>
            </a:r>
          </a:p>
          <a:p>
            <a:pPr algn="just"/>
            <a:r>
              <a:rPr lang="hu-HU" sz="1800" b="1" dirty="0"/>
              <a:t>MIK 3D </a:t>
            </a:r>
            <a:r>
              <a:rPr lang="hu-HU" sz="1800" b="1" dirty="0" err="1"/>
              <a:t>MechMania</a:t>
            </a:r>
            <a:r>
              <a:rPr lang="hu-HU" sz="1800" b="1" dirty="0"/>
              <a:t> verseny - </a:t>
            </a:r>
            <a:r>
              <a:rPr lang="hu-HU" sz="1800" dirty="0"/>
              <a:t>Középiskolásoknak szóló verseny, melynek keretében a jelentkező diákok a 3D gyártás és CAD tervezés területén mérhetik össze tudásukat.</a:t>
            </a:r>
          </a:p>
          <a:p>
            <a:pPr marL="0" indent="0">
              <a:buNone/>
            </a:pPr>
            <a:endParaRPr lang="hu-HU" sz="1800" dirty="0"/>
          </a:p>
        </p:txBody>
      </p:sp>
      <p:pic>
        <p:nvPicPr>
          <p:cNvPr id="4" name="Kép 3">
            <a:extLst>
              <a:ext uri="{FF2B5EF4-FFF2-40B4-BE49-F238E27FC236}">
                <a16:creationId xmlns:a16="http://schemas.microsoft.com/office/drawing/2014/main" id="{856433C4-6648-A917-3DD7-EB2AB55843C1}"/>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6099243" y="6203987"/>
            <a:ext cx="2768151" cy="577776"/>
          </a:xfrm>
          <a:prstGeom prst="rect">
            <a:avLst/>
          </a:prstGeom>
        </p:spPr>
      </p:pic>
    </p:spTree>
    <p:extLst>
      <p:ext uri="{BB962C8B-B14F-4D97-AF65-F5344CB8AC3E}">
        <p14:creationId xmlns:p14="http://schemas.microsoft.com/office/powerpoint/2010/main" val="90758386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DF5B9B-E533-A76C-ED6D-8C5B5C8D6DA6}"/>
            </a:ext>
          </a:extLst>
        </p:cNvPr>
        <p:cNvGrpSpPr/>
        <p:nvPr/>
      </p:nvGrpSpPr>
      <p:grpSpPr>
        <a:xfrm>
          <a:off x="0" y="0"/>
          <a:ext cx="0" cy="0"/>
          <a:chOff x="0" y="0"/>
          <a:chExt cx="0" cy="0"/>
        </a:xfrm>
      </p:grpSpPr>
      <p:sp>
        <p:nvSpPr>
          <p:cNvPr id="2" name="Cím 1">
            <a:extLst>
              <a:ext uri="{FF2B5EF4-FFF2-40B4-BE49-F238E27FC236}">
                <a16:creationId xmlns:a16="http://schemas.microsoft.com/office/drawing/2014/main" id="{09CD8555-6340-DA53-AA68-8FA06E5AF0F0}"/>
              </a:ext>
            </a:extLst>
          </p:cNvPr>
          <p:cNvSpPr>
            <a:spLocks noGrp="1"/>
          </p:cNvSpPr>
          <p:nvPr>
            <p:ph type="title"/>
          </p:nvPr>
        </p:nvSpPr>
        <p:spPr>
          <a:xfrm>
            <a:off x="628650" y="365126"/>
            <a:ext cx="7886700" cy="753556"/>
          </a:xfrm>
        </p:spPr>
        <p:txBody>
          <a:bodyPr/>
          <a:lstStyle/>
          <a:p>
            <a:r>
              <a:rPr lang="hu-HU" sz="3600" dirty="0"/>
              <a:t>Művészeti Kar</a:t>
            </a:r>
          </a:p>
        </p:txBody>
      </p:sp>
      <p:sp>
        <p:nvSpPr>
          <p:cNvPr id="3" name="Tartalom helye 2">
            <a:extLst>
              <a:ext uri="{FF2B5EF4-FFF2-40B4-BE49-F238E27FC236}">
                <a16:creationId xmlns:a16="http://schemas.microsoft.com/office/drawing/2014/main" id="{125BB2A1-90E1-8C71-A62C-8030F026A651}"/>
              </a:ext>
            </a:extLst>
          </p:cNvPr>
          <p:cNvSpPr>
            <a:spLocks noGrp="1"/>
          </p:cNvSpPr>
          <p:nvPr>
            <p:ph idx="1"/>
          </p:nvPr>
        </p:nvSpPr>
        <p:spPr>
          <a:xfrm>
            <a:off x="628650" y="1478605"/>
            <a:ext cx="7789209" cy="4007796"/>
          </a:xfrm>
        </p:spPr>
        <p:txBody>
          <a:bodyPr>
            <a:normAutofit fontScale="70000" lnSpcReduction="20000"/>
          </a:bodyPr>
          <a:lstStyle/>
          <a:p>
            <a:pPr algn="just"/>
            <a:r>
              <a:rPr lang="hu-HU" b="1" dirty="0"/>
              <a:t>Különleges tehetségek osztálya </a:t>
            </a:r>
            <a:r>
              <a:rPr lang="hu-HU" dirty="0"/>
              <a:t>- A Művészeti Kar Zeneművészeti Intézete kiemelt jelentőségűnek tartja a zenei téren tehetséges iskolai tanulók felkutatását, tehetséggondozását, művészeti szakmai orientációját, ezért „Különleges tehetségek osztálya” megnevezéssel előkészítő tagozatot indított.  A Különleges tehetségek osztályába felvételi eljárás alapján lehet felvételt nyerni.  A tanulmányi programok heti 4 óra oktatást írnak elő, melynek megoszlása: 2 óra főtárgy, 2 óra szolfézs zeneelmélet.</a:t>
            </a:r>
          </a:p>
          <a:p>
            <a:pPr algn="just"/>
            <a:r>
              <a:rPr lang="hu-HU" b="1" dirty="0"/>
              <a:t>Szobrász workshop </a:t>
            </a:r>
            <a:r>
              <a:rPr lang="hu-HU" dirty="0"/>
              <a:t>- Általában az őszi szünetben szervezett négynapos workshop. A különböző szobrászműhelyek- fa, fém, fémöntés- munkájába tekinthetnek be a középiskolások, dolgozhatnak az oktatók szakmai irányításával és találkozhatnak a hallgatókkal.  A programban szerepel a pécsi kiállítás látogatás, bográcsozás.  A részvétel ingyenes, a kar a szállást és az étkezést biztosítja</a:t>
            </a:r>
          </a:p>
          <a:p>
            <a:endParaRPr lang="hu-HU" dirty="0"/>
          </a:p>
          <a:p>
            <a:endParaRPr lang="hu-HU" dirty="0"/>
          </a:p>
        </p:txBody>
      </p:sp>
      <p:pic>
        <p:nvPicPr>
          <p:cNvPr id="4" name="Kép 3">
            <a:extLst>
              <a:ext uri="{FF2B5EF4-FFF2-40B4-BE49-F238E27FC236}">
                <a16:creationId xmlns:a16="http://schemas.microsoft.com/office/drawing/2014/main" id="{6276CF39-9E39-6C9F-D190-1AD8159299C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88671" y="5657365"/>
            <a:ext cx="4933191" cy="1029669"/>
          </a:xfrm>
          <a:prstGeom prst="rect">
            <a:avLst/>
          </a:prstGeom>
        </p:spPr>
      </p:pic>
    </p:spTree>
    <p:extLst>
      <p:ext uri="{BB962C8B-B14F-4D97-AF65-F5344CB8AC3E}">
        <p14:creationId xmlns:p14="http://schemas.microsoft.com/office/powerpoint/2010/main" val="1296531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70CE2B79-8024-B6CD-248E-EBE267248CBD}"/>
              </a:ext>
            </a:extLst>
          </p:cNvPr>
          <p:cNvSpPr>
            <a:spLocks noGrp="1"/>
          </p:cNvSpPr>
          <p:nvPr>
            <p:ph type="title"/>
          </p:nvPr>
        </p:nvSpPr>
        <p:spPr>
          <a:xfrm>
            <a:off x="628650" y="365125"/>
            <a:ext cx="7886700" cy="996747"/>
          </a:xfrm>
        </p:spPr>
        <p:txBody>
          <a:bodyPr/>
          <a:lstStyle/>
          <a:p>
            <a:r>
              <a:rPr lang="hu-HU" sz="4000" dirty="0"/>
              <a:t>Lehetséges utak, ha nem vettek fel</a:t>
            </a:r>
          </a:p>
        </p:txBody>
      </p:sp>
      <p:sp>
        <p:nvSpPr>
          <p:cNvPr id="3" name="Tartalom helye 2">
            <a:extLst>
              <a:ext uri="{FF2B5EF4-FFF2-40B4-BE49-F238E27FC236}">
                <a16:creationId xmlns:a16="http://schemas.microsoft.com/office/drawing/2014/main" id="{8DEF1588-F43D-B78E-9611-4780D4CC05E8}"/>
              </a:ext>
            </a:extLst>
          </p:cNvPr>
          <p:cNvSpPr>
            <a:spLocks noGrp="1"/>
          </p:cNvSpPr>
          <p:nvPr>
            <p:ph idx="1"/>
          </p:nvPr>
        </p:nvSpPr>
        <p:spPr>
          <a:xfrm>
            <a:off x="628650" y="1387941"/>
            <a:ext cx="7789209" cy="4400015"/>
          </a:xfrm>
        </p:spPr>
        <p:txBody>
          <a:bodyPr/>
          <a:lstStyle/>
          <a:p>
            <a:r>
              <a:rPr lang="hu-HU" dirty="0"/>
              <a:t>Felvételi követelmények pótlása</a:t>
            </a:r>
          </a:p>
          <a:p>
            <a:pPr lvl="1"/>
            <a:r>
              <a:rPr lang="hu-HU" dirty="0"/>
              <a:t>Érettségi követelmények pótlása, javítása</a:t>
            </a:r>
          </a:p>
          <a:p>
            <a:pPr lvl="1"/>
            <a:r>
              <a:rPr lang="hu-HU" dirty="0"/>
              <a:t>Egyéni felkészülés a gyakorlati vizsgákra</a:t>
            </a:r>
          </a:p>
          <a:p>
            <a:pPr lvl="1"/>
            <a:r>
              <a:rPr lang="hu-HU" dirty="0"/>
              <a:t>Felsőoktatási szakmai vizsga (5 év után)</a:t>
            </a:r>
          </a:p>
          <a:p>
            <a:pPr lvl="1"/>
            <a:r>
              <a:rPr lang="hu-HU" dirty="0"/>
              <a:t>(Intézményi) plusz pontok szerzése</a:t>
            </a:r>
          </a:p>
          <a:p>
            <a:pPr lvl="1"/>
            <a:r>
              <a:rPr lang="hu-HU" dirty="0"/>
              <a:t>Felvételi előkészítők, nyílt napok</a:t>
            </a:r>
          </a:p>
          <a:p>
            <a:r>
              <a:rPr lang="hu-HU" dirty="0"/>
              <a:t>Új felvételi</a:t>
            </a:r>
          </a:p>
          <a:p>
            <a:pPr lvl="1"/>
            <a:r>
              <a:rPr lang="hu-HU" dirty="0"/>
              <a:t>Pótfelvételi</a:t>
            </a:r>
          </a:p>
          <a:p>
            <a:pPr lvl="1"/>
            <a:r>
              <a:rPr lang="hu-HU" dirty="0"/>
              <a:t>Keresztféléves felvételi</a:t>
            </a:r>
          </a:p>
          <a:p>
            <a:pPr lvl="1"/>
            <a:r>
              <a:rPr lang="hu-HU" dirty="0"/>
              <a:t>Jelentkezési sorrend helyes megadása </a:t>
            </a:r>
          </a:p>
          <a:p>
            <a:pPr lvl="1"/>
            <a:endParaRPr lang="hu-HU" dirty="0"/>
          </a:p>
        </p:txBody>
      </p:sp>
      <p:pic>
        <p:nvPicPr>
          <p:cNvPr id="4" name="Kép 3">
            <a:extLst>
              <a:ext uri="{FF2B5EF4-FFF2-40B4-BE49-F238E27FC236}">
                <a16:creationId xmlns:a16="http://schemas.microsoft.com/office/drawing/2014/main" id="{9AD80382-8480-0B5C-30D8-80ECC15BA29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88671" y="5657365"/>
            <a:ext cx="4933191" cy="1029669"/>
          </a:xfrm>
          <a:prstGeom prst="rect">
            <a:avLst/>
          </a:prstGeom>
        </p:spPr>
      </p:pic>
    </p:spTree>
    <p:extLst>
      <p:ext uri="{BB962C8B-B14F-4D97-AF65-F5344CB8AC3E}">
        <p14:creationId xmlns:p14="http://schemas.microsoft.com/office/powerpoint/2010/main" val="88068082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6EA6D9-BFF1-F76A-03D8-5CC4FF0E690B}"/>
            </a:ext>
          </a:extLst>
        </p:cNvPr>
        <p:cNvGrpSpPr/>
        <p:nvPr/>
      </p:nvGrpSpPr>
      <p:grpSpPr>
        <a:xfrm>
          <a:off x="0" y="0"/>
          <a:ext cx="0" cy="0"/>
          <a:chOff x="0" y="0"/>
          <a:chExt cx="0" cy="0"/>
        </a:xfrm>
      </p:grpSpPr>
      <p:sp>
        <p:nvSpPr>
          <p:cNvPr id="2" name="Cím 1">
            <a:extLst>
              <a:ext uri="{FF2B5EF4-FFF2-40B4-BE49-F238E27FC236}">
                <a16:creationId xmlns:a16="http://schemas.microsoft.com/office/drawing/2014/main" id="{40BD3AFD-9CC9-E763-B321-2C501031DA82}"/>
              </a:ext>
            </a:extLst>
          </p:cNvPr>
          <p:cNvSpPr>
            <a:spLocks noGrp="1"/>
          </p:cNvSpPr>
          <p:nvPr>
            <p:ph type="title"/>
          </p:nvPr>
        </p:nvSpPr>
        <p:spPr>
          <a:xfrm>
            <a:off x="628650" y="365126"/>
            <a:ext cx="7886700" cy="753556"/>
          </a:xfrm>
        </p:spPr>
        <p:txBody>
          <a:bodyPr/>
          <a:lstStyle/>
          <a:p>
            <a:r>
              <a:rPr lang="hu-HU" sz="3600" dirty="0"/>
              <a:t>Művészeti Kar</a:t>
            </a:r>
          </a:p>
        </p:txBody>
      </p:sp>
      <p:sp>
        <p:nvSpPr>
          <p:cNvPr id="3" name="Tartalom helye 2">
            <a:extLst>
              <a:ext uri="{FF2B5EF4-FFF2-40B4-BE49-F238E27FC236}">
                <a16:creationId xmlns:a16="http://schemas.microsoft.com/office/drawing/2014/main" id="{82AE34E3-5AE3-D3AF-AEF5-FC8C3A247F43}"/>
              </a:ext>
            </a:extLst>
          </p:cNvPr>
          <p:cNvSpPr>
            <a:spLocks noGrp="1"/>
          </p:cNvSpPr>
          <p:nvPr>
            <p:ph idx="1"/>
          </p:nvPr>
        </p:nvSpPr>
        <p:spPr>
          <a:xfrm>
            <a:off x="628650" y="1478605"/>
            <a:ext cx="7789209" cy="4007796"/>
          </a:xfrm>
        </p:spPr>
        <p:txBody>
          <a:bodyPr>
            <a:normAutofit fontScale="62500" lnSpcReduction="20000"/>
          </a:bodyPr>
          <a:lstStyle/>
          <a:p>
            <a:pPr marL="0" indent="0">
              <a:buNone/>
            </a:pPr>
            <a:r>
              <a:rPr lang="hu-HU" b="1" dirty="0"/>
              <a:t>Felvételi előkészítő programok </a:t>
            </a:r>
            <a:endParaRPr lang="hu-HU" dirty="0"/>
          </a:p>
          <a:p>
            <a:pPr algn="just"/>
            <a:r>
              <a:rPr lang="hu-HU" b="1" dirty="0"/>
              <a:t>Rajz felvételi előkészítő </a:t>
            </a:r>
            <a:r>
              <a:rPr lang="hu-HU" dirty="0"/>
              <a:t>- Gondolva az általános gimnáziumból érkező jelentkezőkre rajz felvételi előkészítőt szervez a Kar. A kar oktatói </a:t>
            </a:r>
            <a:r>
              <a:rPr lang="hu-HU" dirty="0" err="1"/>
              <a:t>korrektúráznak</a:t>
            </a:r>
            <a:r>
              <a:rPr lang="hu-HU" dirty="0"/>
              <a:t>, adják ki a feladatokat (akt, portré rajzolás tárgyi környezettel). Az előkészítőn a festőművész, szobrászművész, restaurátor-művész, tárgyalkotás, tervezőgrafika szak gyakorlati felvételi követelményeinek megfelelő feladatokat kapnak a résztvevők.  A programnak regisztrációs díja van. </a:t>
            </a:r>
          </a:p>
          <a:p>
            <a:pPr algn="just"/>
            <a:r>
              <a:rPr lang="hu-HU" b="1" dirty="0"/>
              <a:t>Alkotóművészet és </a:t>
            </a:r>
            <a:r>
              <a:rPr lang="hu-HU" b="1" dirty="0" err="1"/>
              <a:t>muzikológia</a:t>
            </a:r>
            <a:r>
              <a:rPr lang="hu-HU" b="1" dirty="0"/>
              <a:t> alapszak, Elektronikus zenei médiaművész szakirány </a:t>
            </a:r>
            <a:r>
              <a:rPr lang="hu-HU" dirty="0"/>
              <a:t>- A PTE-MK Elektronikus Zenei és Média Tanszék felvételi előkészítőt hirdet az Elektronikus zenei médiaművészet alapképzés iránt érdeklődők számára.  Az előkészítő során a hallgatók elméleti és gyakorlati alapozást kapnak a felvételihez.  A hétvégi időpont során egyéni munkákat is bemutatnak, a foglalkozások közötti időben pedig otthoni feladatokat is kell végezniük.  Nappali, illetve levelező képzési formára jelentkezők is részt vehetnek az előkészítőn. A programnak regisztrációs díja van. </a:t>
            </a:r>
          </a:p>
          <a:p>
            <a:endParaRPr lang="hu-HU" dirty="0"/>
          </a:p>
          <a:p>
            <a:endParaRPr lang="hu-HU" dirty="0"/>
          </a:p>
        </p:txBody>
      </p:sp>
      <p:pic>
        <p:nvPicPr>
          <p:cNvPr id="4" name="Kép 3">
            <a:extLst>
              <a:ext uri="{FF2B5EF4-FFF2-40B4-BE49-F238E27FC236}">
                <a16:creationId xmlns:a16="http://schemas.microsoft.com/office/drawing/2014/main" id="{BFF8D876-8417-D18C-AC96-8477CEBCA6A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88671" y="5657365"/>
            <a:ext cx="4933191" cy="1029669"/>
          </a:xfrm>
          <a:prstGeom prst="rect">
            <a:avLst/>
          </a:prstGeom>
        </p:spPr>
      </p:pic>
    </p:spTree>
    <p:extLst>
      <p:ext uri="{BB962C8B-B14F-4D97-AF65-F5344CB8AC3E}">
        <p14:creationId xmlns:p14="http://schemas.microsoft.com/office/powerpoint/2010/main" val="108712249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8F2909-C078-5D70-2723-6EE0BB4B1B99}"/>
            </a:ext>
          </a:extLst>
        </p:cNvPr>
        <p:cNvGrpSpPr/>
        <p:nvPr/>
      </p:nvGrpSpPr>
      <p:grpSpPr>
        <a:xfrm>
          <a:off x="0" y="0"/>
          <a:ext cx="0" cy="0"/>
          <a:chOff x="0" y="0"/>
          <a:chExt cx="0" cy="0"/>
        </a:xfrm>
      </p:grpSpPr>
      <p:sp>
        <p:nvSpPr>
          <p:cNvPr id="2" name="Cím 1">
            <a:extLst>
              <a:ext uri="{FF2B5EF4-FFF2-40B4-BE49-F238E27FC236}">
                <a16:creationId xmlns:a16="http://schemas.microsoft.com/office/drawing/2014/main" id="{0DA477C8-D964-7F37-0485-5D104E80E4DB}"/>
              </a:ext>
            </a:extLst>
          </p:cNvPr>
          <p:cNvSpPr>
            <a:spLocks noGrp="1"/>
          </p:cNvSpPr>
          <p:nvPr>
            <p:ph type="title"/>
          </p:nvPr>
        </p:nvSpPr>
        <p:spPr>
          <a:xfrm>
            <a:off x="628650" y="365126"/>
            <a:ext cx="7886700" cy="753556"/>
          </a:xfrm>
        </p:spPr>
        <p:txBody>
          <a:bodyPr/>
          <a:lstStyle/>
          <a:p>
            <a:r>
              <a:rPr lang="hu-HU" sz="3600" dirty="0"/>
              <a:t>Művészeti Kar</a:t>
            </a:r>
          </a:p>
        </p:txBody>
      </p:sp>
      <p:sp>
        <p:nvSpPr>
          <p:cNvPr id="3" name="Tartalom helye 2">
            <a:extLst>
              <a:ext uri="{FF2B5EF4-FFF2-40B4-BE49-F238E27FC236}">
                <a16:creationId xmlns:a16="http://schemas.microsoft.com/office/drawing/2014/main" id="{433E0FA8-F870-AFFE-93D2-BEA228A0ECDE}"/>
              </a:ext>
            </a:extLst>
          </p:cNvPr>
          <p:cNvSpPr>
            <a:spLocks noGrp="1"/>
          </p:cNvSpPr>
          <p:nvPr>
            <p:ph idx="1"/>
          </p:nvPr>
        </p:nvSpPr>
        <p:spPr>
          <a:xfrm>
            <a:off x="628650" y="1478605"/>
            <a:ext cx="7789209" cy="4007796"/>
          </a:xfrm>
        </p:spPr>
        <p:txBody>
          <a:bodyPr>
            <a:normAutofit fontScale="70000" lnSpcReduction="20000"/>
          </a:bodyPr>
          <a:lstStyle/>
          <a:p>
            <a:pPr marL="0" indent="0">
              <a:buNone/>
            </a:pPr>
            <a:r>
              <a:rPr lang="hu-HU" b="1" dirty="0"/>
              <a:t>Már felvett hallgatóknak szóló lehetőség </a:t>
            </a:r>
            <a:endParaRPr lang="hu-HU" dirty="0"/>
          </a:p>
          <a:p>
            <a:pPr algn="just"/>
            <a:r>
              <a:rPr lang="hu-HU" b="1" dirty="0" err="1"/>
              <a:t>Tolvaly</a:t>
            </a:r>
            <a:r>
              <a:rPr lang="hu-HU" b="1" dirty="0"/>
              <a:t> Ernő Festészeti Díj festőművész szakos hallgatóknak </a:t>
            </a:r>
            <a:r>
              <a:rPr lang="hu-HU" dirty="0"/>
              <a:t>- Nappali, illetve levelező képzési formára jelentkezők is részt vehetnek az előkészítőn.  A programnak regisztrációs díja van. Az előkészítő során a hallgatók elméleti és gyakorlati alapozást kapnak a felvételihez.  A hétvégi időpont során egyéni munkákat is bemutatnak, a foglalkozások közötti időben pedig otthoni feladatokat is kell végezniük.  </a:t>
            </a:r>
          </a:p>
          <a:p>
            <a:pPr algn="just"/>
            <a:r>
              <a:rPr lang="hu-HU" b="1" dirty="0" err="1"/>
              <a:t>Fundamenta</a:t>
            </a:r>
            <a:r>
              <a:rPr lang="hu-HU" b="1" dirty="0"/>
              <a:t>-Amadeus ösztöndíj pályázat </a:t>
            </a:r>
            <a:r>
              <a:rPr lang="hu-HU" dirty="0"/>
              <a:t>- A </a:t>
            </a:r>
            <a:r>
              <a:rPr lang="hu-HU" dirty="0" err="1"/>
              <a:t>Fundamenta</a:t>
            </a:r>
            <a:r>
              <a:rPr lang="hu-HU" dirty="0"/>
              <a:t>-Lakáskassza Zrt., az AMADEUS Művészeti Alapítvány és a Pécsi Tudományegyetem Művészeti Kara közös szervezésében kerül meghirdetésre 1 szobrász és 1 festő ALKOTÓI ÖSZTÖNDÍJ és 3 darab KISALKOTÓI ÖSZTÖNDÍJ. </a:t>
            </a:r>
          </a:p>
          <a:p>
            <a:endParaRPr lang="hu-HU" dirty="0"/>
          </a:p>
          <a:p>
            <a:endParaRPr lang="hu-HU" dirty="0"/>
          </a:p>
        </p:txBody>
      </p:sp>
      <p:pic>
        <p:nvPicPr>
          <p:cNvPr id="4" name="Kép 3">
            <a:extLst>
              <a:ext uri="{FF2B5EF4-FFF2-40B4-BE49-F238E27FC236}">
                <a16:creationId xmlns:a16="http://schemas.microsoft.com/office/drawing/2014/main" id="{85338954-824E-D636-9655-949F339D5D2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88671" y="5657365"/>
            <a:ext cx="4933191" cy="1029669"/>
          </a:xfrm>
          <a:prstGeom prst="rect">
            <a:avLst/>
          </a:prstGeom>
        </p:spPr>
      </p:pic>
    </p:spTree>
    <p:extLst>
      <p:ext uri="{BB962C8B-B14F-4D97-AF65-F5344CB8AC3E}">
        <p14:creationId xmlns:p14="http://schemas.microsoft.com/office/powerpoint/2010/main" val="249563016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1763DE-2C7E-7ADB-B9FB-0CC2D4B20A46}"/>
            </a:ext>
          </a:extLst>
        </p:cNvPr>
        <p:cNvGrpSpPr/>
        <p:nvPr/>
      </p:nvGrpSpPr>
      <p:grpSpPr>
        <a:xfrm>
          <a:off x="0" y="0"/>
          <a:ext cx="0" cy="0"/>
          <a:chOff x="0" y="0"/>
          <a:chExt cx="0" cy="0"/>
        </a:xfrm>
      </p:grpSpPr>
      <p:sp>
        <p:nvSpPr>
          <p:cNvPr id="2" name="Cím 1">
            <a:extLst>
              <a:ext uri="{FF2B5EF4-FFF2-40B4-BE49-F238E27FC236}">
                <a16:creationId xmlns:a16="http://schemas.microsoft.com/office/drawing/2014/main" id="{45587316-C49E-9736-27CA-9BB812667C11}"/>
              </a:ext>
            </a:extLst>
          </p:cNvPr>
          <p:cNvSpPr>
            <a:spLocks noGrp="1"/>
          </p:cNvSpPr>
          <p:nvPr>
            <p:ph type="title"/>
          </p:nvPr>
        </p:nvSpPr>
        <p:spPr>
          <a:xfrm>
            <a:off x="628650" y="365125"/>
            <a:ext cx="7886700" cy="831377"/>
          </a:xfrm>
        </p:spPr>
        <p:txBody>
          <a:bodyPr/>
          <a:lstStyle/>
          <a:p>
            <a:r>
              <a:rPr lang="hu-HU" sz="3600" dirty="0"/>
              <a:t>Természettudományi Kar</a:t>
            </a:r>
          </a:p>
        </p:txBody>
      </p:sp>
      <p:sp>
        <p:nvSpPr>
          <p:cNvPr id="3" name="Tartalom helye 2">
            <a:extLst>
              <a:ext uri="{FF2B5EF4-FFF2-40B4-BE49-F238E27FC236}">
                <a16:creationId xmlns:a16="http://schemas.microsoft.com/office/drawing/2014/main" id="{52F851FB-41AD-F7B4-A6BC-758B1AC7C1F0}"/>
              </a:ext>
            </a:extLst>
          </p:cNvPr>
          <p:cNvSpPr>
            <a:spLocks noGrp="1"/>
          </p:cNvSpPr>
          <p:nvPr>
            <p:ph idx="1"/>
          </p:nvPr>
        </p:nvSpPr>
        <p:spPr>
          <a:xfrm>
            <a:off x="628650" y="1387941"/>
            <a:ext cx="8281886" cy="4751766"/>
          </a:xfrm>
        </p:spPr>
        <p:txBody>
          <a:bodyPr>
            <a:noAutofit/>
          </a:bodyPr>
          <a:lstStyle/>
          <a:p>
            <a:pPr algn="just"/>
            <a:r>
              <a:rPr lang="hu-HU" sz="1600" b="1" dirty="0"/>
              <a:t>Gólya Ösztöndíj a TTK-n! - </a:t>
            </a:r>
            <a:r>
              <a:rPr lang="hu-HU" sz="1600" dirty="0"/>
              <a:t>A kislétszámú szakjainkat (fizika </a:t>
            </a:r>
            <a:r>
              <a:rPr lang="hu-HU" sz="1600" dirty="0" err="1"/>
              <a:t>BSc</a:t>
            </a:r>
            <a:r>
              <a:rPr lang="hu-HU" sz="1600" dirty="0"/>
              <a:t>, földrajz </a:t>
            </a:r>
            <a:r>
              <a:rPr lang="hu-HU" sz="1600" dirty="0" err="1"/>
              <a:t>BSc</a:t>
            </a:r>
            <a:r>
              <a:rPr lang="hu-HU" sz="1600" dirty="0"/>
              <a:t>, földtudományi </a:t>
            </a:r>
            <a:r>
              <a:rPr lang="hu-HU" sz="1600" dirty="0" err="1"/>
              <a:t>BSc</a:t>
            </a:r>
            <a:r>
              <a:rPr lang="hu-HU" sz="1600" dirty="0"/>
              <a:t>, matematika </a:t>
            </a:r>
            <a:r>
              <a:rPr lang="hu-HU" sz="1600" dirty="0" err="1"/>
              <a:t>BSc</a:t>
            </a:r>
            <a:r>
              <a:rPr lang="hu-HU" sz="1600" dirty="0"/>
              <a:t>, kémia </a:t>
            </a:r>
            <a:r>
              <a:rPr lang="hu-HU" sz="1600" dirty="0" err="1"/>
              <a:t>BSc</a:t>
            </a:r>
            <a:r>
              <a:rPr lang="hu-HU" sz="1600" dirty="0"/>
              <a:t> és szőlész-borász mérnöki </a:t>
            </a:r>
            <a:r>
              <a:rPr lang="hu-HU" sz="1600" dirty="0" err="1"/>
              <a:t>BSc</a:t>
            </a:r>
            <a:r>
              <a:rPr lang="hu-HU" sz="1600" dirty="0"/>
              <a:t>) első helyen jelölők és a sorrendet módosítók is ösztöndíjban részesülnek.</a:t>
            </a:r>
          </a:p>
          <a:p>
            <a:pPr algn="just"/>
            <a:r>
              <a:rPr lang="hu-HU" sz="1600" b="1" dirty="0"/>
              <a:t>TTK Első Hely - </a:t>
            </a:r>
            <a:r>
              <a:rPr lang="hu-HU" sz="1600" dirty="0"/>
              <a:t>Az alapszakjaira jelentkezők, akik első helyen jelölték meg a Kar valamely alapképzési szakját, s azt megtartva felvételt nyertek az adott képzésre, jogosultak pályázatot benyújtani a TTK Első Hely Ösztöndíjra.</a:t>
            </a:r>
          </a:p>
          <a:p>
            <a:pPr algn="just"/>
            <a:r>
              <a:rPr lang="hu-HU" sz="1600" b="1" dirty="0"/>
              <a:t>Tanárképzési ösztöndíj - </a:t>
            </a:r>
            <a:r>
              <a:rPr lang="hu-HU" sz="1600" dirty="0"/>
              <a:t>A program a PTE BTK és TTK közös projektje a </a:t>
            </a:r>
            <a:r>
              <a:rPr lang="hu-HU" sz="1600" dirty="0" err="1"/>
              <a:t>Weszely</a:t>
            </a:r>
            <a:r>
              <a:rPr lang="hu-HU" sz="1600" dirty="0"/>
              <a:t> Ödön Ösztöndíj. Az aktuális tanévben felvett nappali, osztatlan munkarendű, állami </a:t>
            </a:r>
            <a:r>
              <a:rPr lang="hu-HU" sz="1600" dirty="0" err="1"/>
              <a:t>finanszírozású</a:t>
            </a:r>
            <a:r>
              <a:rPr lang="hu-HU" sz="1600" dirty="0"/>
              <a:t> tanárszakos hallgatókat az első sikeresen elvégzett szemeszter után 100 000 forintos egyszeri támogatásban, majd a második félévtől – mindaddig, amíg szemeszterenként 30 kreditet teljesítenek – havi 20 000 forintos ösztöndíjban részesítjük.</a:t>
            </a:r>
          </a:p>
          <a:p>
            <a:pPr algn="just"/>
            <a:r>
              <a:rPr lang="hu-HU" sz="1600" b="1" dirty="0"/>
              <a:t>Kutatók Éjszakája - </a:t>
            </a:r>
            <a:r>
              <a:rPr lang="hu-HU" sz="1600" dirty="0"/>
              <a:t>A Kutatók Éjszakája egy Európa-szerte megrendezett ingyenes eseménysorozat a tudomány és a kutatói életpálya népszerűsítésére. Az eseményen való részvételért 3 felvételi intézményi pontot ad a TTK.</a:t>
            </a:r>
          </a:p>
          <a:p>
            <a:pPr algn="just"/>
            <a:r>
              <a:rPr lang="hu-HU" sz="1600" b="1" dirty="0"/>
              <a:t>5. Irány a PTE! </a:t>
            </a:r>
            <a:r>
              <a:rPr lang="hu-HU" sz="1600" b="1" dirty="0" err="1"/>
              <a:t>Kultúrfeszt</a:t>
            </a:r>
            <a:r>
              <a:rPr lang="hu-HU" sz="1600" b="1" dirty="0"/>
              <a:t> - </a:t>
            </a:r>
            <a:r>
              <a:rPr lang="hu-HU" sz="1600" dirty="0"/>
              <a:t>Itt mindenki átélheti egy napra, milyen érzés egyetemistának lenni. Emellett megkaphat minden információt, ami a sikeres felvételihez szükséges. A TTK-s programokon való részvételért 3 felvételi intézményi pontot ad a TTK.</a:t>
            </a:r>
          </a:p>
          <a:p>
            <a:r>
              <a:rPr lang="hu-HU" sz="1600" dirty="0">
                <a:hlinkClick r:id="rId2"/>
              </a:rPr>
              <a:t>https://www.ttk.pte.hu/hirek-esemenyek/palyazatok-osztondijak/hallgatoknak/osztondijak-palyazati-felhivasok/</a:t>
            </a:r>
            <a:r>
              <a:rPr lang="hu-HU" sz="1600" dirty="0"/>
              <a:t> </a:t>
            </a:r>
          </a:p>
          <a:p>
            <a:endParaRPr lang="hu-HU" sz="1600" dirty="0"/>
          </a:p>
        </p:txBody>
      </p:sp>
      <p:pic>
        <p:nvPicPr>
          <p:cNvPr id="4" name="Kép 3">
            <a:extLst>
              <a:ext uri="{FF2B5EF4-FFF2-40B4-BE49-F238E27FC236}">
                <a16:creationId xmlns:a16="http://schemas.microsoft.com/office/drawing/2014/main" id="{2F1E0A20-FF1A-F938-BEA3-85E038D4AB5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099242" y="6139707"/>
            <a:ext cx="2719513" cy="567624"/>
          </a:xfrm>
          <a:prstGeom prst="rect">
            <a:avLst/>
          </a:prstGeom>
        </p:spPr>
      </p:pic>
    </p:spTree>
    <p:extLst>
      <p:ext uri="{BB962C8B-B14F-4D97-AF65-F5344CB8AC3E}">
        <p14:creationId xmlns:p14="http://schemas.microsoft.com/office/powerpoint/2010/main" val="212731724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638C23A4-70FD-D94F-E38C-0929986A077C}"/>
              </a:ext>
            </a:extLst>
          </p:cNvPr>
          <p:cNvSpPr>
            <a:spLocks noGrp="1"/>
          </p:cNvSpPr>
          <p:nvPr>
            <p:ph type="title"/>
          </p:nvPr>
        </p:nvSpPr>
        <p:spPr>
          <a:xfrm>
            <a:off x="628650" y="365125"/>
            <a:ext cx="7886700" cy="831377"/>
          </a:xfrm>
        </p:spPr>
        <p:txBody>
          <a:bodyPr/>
          <a:lstStyle/>
          <a:p>
            <a:r>
              <a:rPr lang="hu-HU" sz="3600" dirty="0"/>
              <a:t>Természettudományi Kar</a:t>
            </a:r>
          </a:p>
        </p:txBody>
      </p:sp>
      <p:sp>
        <p:nvSpPr>
          <p:cNvPr id="3" name="Tartalom helye 2">
            <a:extLst>
              <a:ext uri="{FF2B5EF4-FFF2-40B4-BE49-F238E27FC236}">
                <a16:creationId xmlns:a16="http://schemas.microsoft.com/office/drawing/2014/main" id="{DD7D0C13-315A-E31F-435A-F1581B3CB6CE}"/>
              </a:ext>
            </a:extLst>
          </p:cNvPr>
          <p:cNvSpPr>
            <a:spLocks noGrp="1"/>
          </p:cNvSpPr>
          <p:nvPr>
            <p:ph idx="1"/>
          </p:nvPr>
        </p:nvSpPr>
        <p:spPr>
          <a:xfrm>
            <a:off x="628650" y="1387941"/>
            <a:ext cx="8281886" cy="4751766"/>
          </a:xfrm>
        </p:spPr>
        <p:txBody>
          <a:bodyPr>
            <a:normAutofit fontScale="62500" lnSpcReduction="20000"/>
          </a:bodyPr>
          <a:lstStyle/>
          <a:p>
            <a:pPr algn="just"/>
            <a:r>
              <a:rPr lang="hu-HU" b="1" dirty="0"/>
              <a:t>Pályaválasztási előadás - </a:t>
            </a:r>
            <a:r>
              <a:rPr lang="hu-HU" dirty="0"/>
              <a:t>A pályaválasztási előadások során oktatóink bemutatják a különböző továbbtanulási lehetőségeket, képzési irányokat, és a munkaerőpiac aktuális trendjeit. Segítséget nyújtunk a diákoknak a továbbtanulási és karrierdöntéseik meghozatalában akár a TTK Campusán, akár a saját iskolátokban. A pályaválasztási előadáson való részvételért a TTK 3 felvételi intézményi pontot ad.</a:t>
            </a:r>
          </a:p>
          <a:p>
            <a:pPr algn="just"/>
            <a:r>
              <a:rPr lang="hu-HU" b="1" dirty="0"/>
              <a:t>Töprengő Klub - </a:t>
            </a:r>
            <a:r>
              <a:rPr lang="hu-HU" dirty="0"/>
              <a:t>A MATEGO Matematikai Tehetséggondozó Közhasznú Alapítvány programja 3. osztálytól 12. osztályos tanulóknak, melynek fő célja a matematikai és a természettudományos érdeklődés fenntartása, ismeretátadás, a matematikai szemlélet fejlesztése, gondolkodtatás, s nem utolsó sorban tehetségeket motiváló közösség létrehozása. A Töprengő Klubban való részvételért a TTK 4 felvételi intézményi pontot ad. További információ: Dr. </a:t>
            </a:r>
            <a:r>
              <a:rPr lang="hu-HU" dirty="0" err="1"/>
              <a:t>Eisner</a:t>
            </a:r>
            <a:r>
              <a:rPr lang="hu-HU" dirty="0"/>
              <a:t> Tímea, </a:t>
            </a:r>
            <a:r>
              <a:rPr lang="hu-HU" dirty="0">
                <a:hlinkClick r:id="rId2"/>
              </a:rPr>
              <a:t>eisner@ttk.pte.hu</a:t>
            </a:r>
            <a:r>
              <a:rPr lang="hu-HU" dirty="0"/>
              <a:t> </a:t>
            </a:r>
          </a:p>
          <a:p>
            <a:pPr algn="just"/>
            <a:r>
              <a:rPr lang="hu-HU" b="1" dirty="0"/>
              <a:t>Földrajzi Diákolimpia (</a:t>
            </a:r>
            <a:r>
              <a:rPr lang="hu-HU" b="1" dirty="0" err="1"/>
              <a:t>HungeoContest</a:t>
            </a:r>
            <a:r>
              <a:rPr lang="hu-HU" b="1" dirty="0"/>
              <a:t>) - </a:t>
            </a:r>
            <a:r>
              <a:rPr lang="hu-HU" dirty="0"/>
              <a:t>A verseny célja, hogy a hazai középiskolások számára lehetővé tegye földrajzi tudásuk összemérését angol nyelven. Emellett a verseny kiemelt feladata a Nemzetközi Földrajzi Unió által megrendezett nemzetközi földrajzi olimpiára kiutazó magyar csapat tagjainak célirányos kiválasztása.</a:t>
            </a:r>
          </a:p>
          <a:p>
            <a:r>
              <a:rPr lang="hu-HU" dirty="0">
                <a:hlinkClick r:id="rId3"/>
              </a:rPr>
              <a:t>https://www.ttk.pte.hu/hirek-esemenyek/palyazatok-osztondijak/hallgatoknak/osztondijak-palyazati-felhivasok/</a:t>
            </a:r>
            <a:r>
              <a:rPr lang="hu-HU" dirty="0"/>
              <a:t> </a:t>
            </a:r>
          </a:p>
          <a:p>
            <a:endParaRPr lang="hu-HU" dirty="0"/>
          </a:p>
        </p:txBody>
      </p:sp>
      <p:pic>
        <p:nvPicPr>
          <p:cNvPr id="4" name="Kép 3">
            <a:extLst>
              <a:ext uri="{FF2B5EF4-FFF2-40B4-BE49-F238E27FC236}">
                <a16:creationId xmlns:a16="http://schemas.microsoft.com/office/drawing/2014/main" id="{6A622C53-A10A-A01A-F1CB-EFEAFC4F31B3}"/>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099242" y="6139707"/>
            <a:ext cx="2719513" cy="567624"/>
          </a:xfrm>
          <a:prstGeom prst="rect">
            <a:avLst/>
          </a:prstGeom>
        </p:spPr>
      </p:pic>
    </p:spTree>
    <p:extLst>
      <p:ext uri="{BB962C8B-B14F-4D97-AF65-F5344CB8AC3E}">
        <p14:creationId xmlns:p14="http://schemas.microsoft.com/office/powerpoint/2010/main" val="149663377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 name="CustomShape 1"/>
          <p:cNvSpPr/>
          <p:nvPr/>
        </p:nvSpPr>
        <p:spPr>
          <a:xfrm>
            <a:off x="1372124" y="1790247"/>
            <a:ext cx="6399750" cy="1203994"/>
          </a:xfrm>
          <a:prstGeom prst="rect">
            <a:avLst/>
          </a:prstGeom>
          <a:noFill/>
          <a:ln>
            <a:noFill/>
          </a:ln>
        </p:spPr>
        <p:style>
          <a:lnRef idx="0">
            <a:scrgbClr r="0" g="0" b="0"/>
          </a:lnRef>
          <a:fillRef idx="0">
            <a:scrgbClr r="0" g="0" b="0"/>
          </a:fillRef>
          <a:effectRef idx="0">
            <a:scrgbClr r="0" g="0" b="0"/>
          </a:effectRef>
          <a:fontRef idx="minor"/>
        </p:style>
        <p:txBody>
          <a:bodyPr lIns="81638" tIns="40819" rIns="81638" bIns="40819">
            <a:noAutofit/>
          </a:bodyPr>
          <a:lstStyle/>
          <a:p>
            <a:pPr algn="ctr">
              <a:lnSpc>
                <a:spcPct val="100000"/>
              </a:lnSpc>
            </a:pPr>
            <a:r>
              <a:rPr lang="hu-HU" sz="3991" b="1" spc="-1" dirty="0">
                <a:solidFill>
                  <a:srgbClr val="000000"/>
                </a:solidFill>
                <a:ea typeface="DejaVu Sans"/>
              </a:rPr>
              <a:t>Köszönöm a figyelmet! </a:t>
            </a:r>
            <a:endParaRPr lang="hu-HU" sz="3991" spc="-1" dirty="0"/>
          </a:p>
        </p:txBody>
      </p:sp>
      <p:sp>
        <p:nvSpPr>
          <p:cNvPr id="96" name="CustomShape 2"/>
          <p:cNvSpPr/>
          <p:nvPr/>
        </p:nvSpPr>
        <p:spPr>
          <a:xfrm>
            <a:off x="1829294" y="2655625"/>
            <a:ext cx="5485407" cy="1516243"/>
          </a:xfrm>
          <a:prstGeom prst="rect">
            <a:avLst/>
          </a:prstGeom>
          <a:noFill/>
          <a:ln>
            <a:noFill/>
          </a:ln>
        </p:spPr>
        <p:style>
          <a:lnRef idx="0">
            <a:scrgbClr r="0" g="0" b="0"/>
          </a:lnRef>
          <a:fillRef idx="0">
            <a:scrgbClr r="0" g="0" b="0"/>
          </a:fillRef>
          <a:effectRef idx="0">
            <a:scrgbClr r="0" g="0" b="0"/>
          </a:effectRef>
          <a:fontRef idx="minor"/>
        </p:style>
        <p:txBody>
          <a:bodyPr lIns="81638" tIns="40819" rIns="81638" bIns="40819">
            <a:noAutofit/>
          </a:bodyPr>
          <a:lstStyle/>
          <a:p>
            <a:pPr algn="ctr">
              <a:lnSpc>
                <a:spcPct val="100000"/>
              </a:lnSpc>
            </a:pPr>
            <a:r>
              <a:rPr lang="hu-HU" sz="2358" b="1" spc="-1" dirty="0">
                <a:solidFill>
                  <a:srgbClr val="000000"/>
                </a:solidFill>
                <a:ea typeface="DejaVu Sans"/>
              </a:rPr>
              <a:t>Vinter Miklós</a:t>
            </a:r>
            <a:endParaRPr lang="hu-HU" sz="2358" b="1" spc="-1" dirty="0"/>
          </a:p>
          <a:p>
            <a:pPr algn="ctr">
              <a:lnSpc>
                <a:spcPct val="100000"/>
              </a:lnSpc>
            </a:pPr>
            <a:r>
              <a:rPr lang="hu-HU" sz="2358" spc="-1" dirty="0">
                <a:solidFill>
                  <a:srgbClr val="000000"/>
                </a:solidFill>
                <a:ea typeface="DejaVu Sans"/>
              </a:rPr>
              <a:t>oktatási igazgatóhelyettes</a:t>
            </a:r>
            <a:endParaRPr lang="hu-HU" sz="2358" spc="-1" dirty="0"/>
          </a:p>
          <a:p>
            <a:pPr algn="ctr">
              <a:lnSpc>
                <a:spcPct val="100000"/>
              </a:lnSpc>
            </a:pPr>
            <a:r>
              <a:rPr lang="hu-HU" sz="2358" spc="-1" dirty="0">
                <a:solidFill>
                  <a:srgbClr val="000000"/>
                </a:solidFill>
                <a:ea typeface="DejaVu Sans"/>
              </a:rPr>
              <a:t>PTE RK Oktatási Igazgatóság</a:t>
            </a:r>
            <a:endParaRPr lang="hu-HU" sz="2358" spc="-1" dirty="0"/>
          </a:p>
        </p:txBody>
      </p:sp>
      <p:pic>
        <p:nvPicPr>
          <p:cNvPr id="2" name="Picture 3">
            <a:extLst>
              <a:ext uri="{FF2B5EF4-FFF2-40B4-BE49-F238E27FC236}">
                <a16:creationId xmlns:a16="http://schemas.microsoft.com/office/drawing/2014/main" id="{E94173BC-CCC5-5CCA-EF7F-8C9205F777B5}"/>
              </a:ext>
            </a:extLst>
          </p:cNvPr>
          <p:cNvPicPr>
            <a:picLocks noChangeAspect="1"/>
          </p:cNvPicPr>
          <p:nvPr/>
        </p:nvPicPr>
        <p:blipFill>
          <a:blip r:embed="rId2"/>
          <a:stretch>
            <a:fillRect/>
          </a:stretch>
        </p:blipFill>
        <p:spPr bwMode="auto">
          <a:xfrm>
            <a:off x="2476498" y="303795"/>
            <a:ext cx="4191000" cy="1196340"/>
          </a:xfrm>
          <a:prstGeom prst="rect">
            <a:avLst/>
          </a:prstGeom>
          <a:noFill/>
          <a:ln>
            <a:noFill/>
          </a:ln>
          <a:extLst>
            <a:ext uri="{FAA26D3D-D897-4be2-8F04-BA451C77F1D7}">
              <ma14:placeholderFlag xmlns:lc="http://schemas.openxmlformats.org/drawingml/2006/lockedCanvas" xmlns:ma14="http://schemas.microsoft.com/office/mac/drawingml/2011/main" xmlns:w="http://schemas.openxmlformats.org/wordprocessingml/2006/main" xmlns:w10="urn:schemas-microsoft-com:office:word" xmlns:v="urn:schemas-microsoft-com:vml" xmlns:o="urn:schemas-microsoft-com:office:office" xmlns:mv="urn:schemas-microsoft-com:mac:vml" xmlns:mo="http://schemas.microsoft.com/office/mac/office/2008/main" xmlns="" xmlns:pic="http://schemas.openxmlformats.org/drawingml/2006/picture" xmlns:wps="http://schemas.microsoft.com/office/word/2010/wordprocessingShape" xmlns:wne="http://schemas.microsoft.com/office/word/2006/wordml" xmlns:wpi="http://schemas.microsoft.com/office/word/2010/wordprocessingInk" xmlns:wpg="http://schemas.microsoft.com/office/word/2010/wordprocessingGroup" xmlns:w16se="http://schemas.microsoft.com/office/word/2015/wordml/symex" xmlns:w16sdtdh="http://schemas.microsoft.com/office/word/2020/wordml/sdtdatahash" xmlns:w16du="http://schemas.microsoft.com/office/word/2023/wordml/word16du" xmlns:w16="http://schemas.microsoft.com/office/word/2018/wordml" xmlns:w16cid="http://schemas.microsoft.com/office/word/2016/wordml/cid" xmlns:w16cex="http://schemas.microsoft.com/office/word/2018/wordml/cex" xmlns:w15="http://schemas.microsoft.com/office/word/2012/wordml" xmlns:w14="http://schemas.microsoft.com/office/word/2010/wordml" xmlns:wp="http://schemas.openxmlformats.org/drawingml/2006/wordprocessingDrawing" xmlns:wp14="http://schemas.microsoft.com/office/word/2010/wordprocessingDrawing" xmlns:m="http://schemas.openxmlformats.org/officeDocument/2006/math" xmlns:oel="http://schemas.microsoft.com/office/2019/extlst" xmlns:am3d="http://schemas.microsoft.com/office/drawing/2017/model3d" xmlns:aink="http://schemas.microsoft.com/office/drawing/2016/ink" xmlns:mc="http://schemas.openxmlformats.org/markup-compatibility/2006" xmlns:cx8="http://schemas.microsoft.com/office/drawing/2016/5/14/chartex" xmlns:cx7="http://schemas.microsoft.com/office/drawing/2016/5/13/chartex" xmlns:cx6="http://schemas.microsoft.com/office/drawing/2016/5/12/chartex" xmlns:cx5="http://schemas.microsoft.com/office/drawing/2016/5/11/chartex" xmlns:cx4="http://schemas.microsoft.com/office/drawing/2016/5/10/chartex" xmlns:cx3="http://schemas.microsoft.com/office/drawing/2016/5/9/chartex" xmlns:cx2="http://schemas.microsoft.com/office/drawing/2015/10/21/chartex" xmlns:cx1="http://schemas.microsoft.com/office/drawing/2015/9/8/chartex" xmlns:cx="http://schemas.microsoft.com/office/drawing/2014/chartex" xmlns:wpc="http://schemas.microsoft.com/office/word/2010/wordprocessingCanvas"/>
            </a:ext>
          </a:extLst>
        </p:spPr>
      </p:pic>
      <p:sp>
        <p:nvSpPr>
          <p:cNvPr id="3" name="Szövegdoboz 2">
            <a:extLst>
              <a:ext uri="{FF2B5EF4-FFF2-40B4-BE49-F238E27FC236}">
                <a16:creationId xmlns:a16="http://schemas.microsoft.com/office/drawing/2014/main" id="{51500F0B-429D-5A5A-D770-A2280DB2830C}"/>
              </a:ext>
            </a:extLst>
          </p:cNvPr>
          <p:cNvSpPr txBox="1">
            <a:spLocks noChangeArrowheads="1"/>
          </p:cNvSpPr>
          <p:nvPr/>
        </p:nvSpPr>
        <p:spPr bwMode="auto">
          <a:xfrm>
            <a:off x="1372122" y="4171868"/>
            <a:ext cx="6399750" cy="10772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algn="ctr"/>
            <a:r>
              <a:rPr lang="hu-HU" sz="1600" b="1" i="1" dirty="0">
                <a:effectLst/>
                <a:latin typeface="Cambria" panose="02040503050406030204" pitchFamily="18" charset="0"/>
                <a:ea typeface="MS Mincho" panose="02020609040205080304" pitchFamily="49" charset="-128"/>
                <a:cs typeface="Times New Roman" panose="02020603050405020304" pitchFamily="18" charset="0"/>
              </a:rPr>
              <a:t>A PTE Beiskolázási nagykövet képzés az</a:t>
            </a:r>
          </a:p>
          <a:p>
            <a:pPr algn="ctr"/>
            <a:r>
              <a:rPr lang="en-US" sz="1600" b="1" i="1" dirty="0">
                <a:effectLst/>
                <a:latin typeface="Cambria" panose="02040503050406030204" pitchFamily="18" charset="0"/>
                <a:ea typeface="MS Mincho" panose="02020609040205080304" pitchFamily="49" charset="-128"/>
                <a:cs typeface="Times New Roman" panose="02020603050405020304" pitchFamily="18" charset="0"/>
              </a:rPr>
              <a:t>RRF- 2.1.2-21-2022-00018 </a:t>
            </a:r>
            <a:endParaRPr lang="hu-HU" sz="1600" b="1" i="1" dirty="0">
              <a:effectLst/>
              <a:latin typeface="Cambria" panose="02040503050406030204" pitchFamily="18" charset="0"/>
              <a:ea typeface="MS Mincho" panose="02020609040205080304" pitchFamily="49" charset="-128"/>
              <a:cs typeface="Times New Roman" panose="02020603050405020304" pitchFamily="18" charset="0"/>
            </a:endParaRPr>
          </a:p>
          <a:p>
            <a:pPr algn="ctr"/>
            <a:r>
              <a:rPr lang="en-US" sz="1600" i="1" dirty="0">
                <a:effectLst/>
                <a:latin typeface="Cambria" panose="02040503050406030204" pitchFamily="18" charset="0"/>
                <a:ea typeface="MS Mincho" panose="02020609040205080304" pitchFamily="49" charset="-128"/>
                <a:cs typeface="Times New Roman" panose="02020603050405020304" pitchFamily="18" charset="0"/>
              </a:rPr>
              <a:t>„</a:t>
            </a:r>
            <a:r>
              <a:rPr lang="en-US" sz="1600" i="1" dirty="0" err="1">
                <a:effectLst/>
                <a:latin typeface="Cambria" panose="02040503050406030204" pitchFamily="18" charset="0"/>
                <a:ea typeface="MS Mincho" panose="02020609040205080304" pitchFamily="49" charset="-128"/>
                <a:cs typeface="Times New Roman" panose="02020603050405020304" pitchFamily="18" charset="0"/>
              </a:rPr>
              <a:t>Gyakorlatorientált</a:t>
            </a:r>
            <a:r>
              <a:rPr lang="en-US" sz="1600" i="1" dirty="0">
                <a:effectLst/>
                <a:latin typeface="Cambria" panose="02040503050406030204" pitchFamily="18" charset="0"/>
                <a:ea typeface="MS Mincho" panose="02020609040205080304" pitchFamily="49" charset="-128"/>
                <a:cs typeface="Times New Roman" panose="02020603050405020304" pitchFamily="18" charset="0"/>
              </a:rPr>
              <a:t> </a:t>
            </a:r>
            <a:r>
              <a:rPr lang="en-US" sz="1600" i="1" dirty="0" err="1">
                <a:effectLst/>
                <a:latin typeface="Cambria" panose="02040503050406030204" pitchFamily="18" charset="0"/>
                <a:ea typeface="MS Mincho" panose="02020609040205080304" pitchFamily="49" charset="-128"/>
                <a:cs typeface="Times New Roman" panose="02020603050405020304" pitchFamily="18" charset="0"/>
              </a:rPr>
              <a:t>felsőfokú</a:t>
            </a:r>
            <a:r>
              <a:rPr lang="en-US" sz="1600" i="1" dirty="0">
                <a:effectLst/>
                <a:latin typeface="Cambria" panose="02040503050406030204" pitchFamily="18" charset="0"/>
                <a:ea typeface="MS Mincho" panose="02020609040205080304" pitchFamily="49" charset="-128"/>
                <a:cs typeface="Times New Roman" panose="02020603050405020304" pitchFamily="18" charset="0"/>
              </a:rPr>
              <a:t> </a:t>
            </a:r>
            <a:r>
              <a:rPr lang="en-US" sz="1600" i="1" dirty="0" err="1">
                <a:effectLst/>
                <a:latin typeface="Cambria" panose="02040503050406030204" pitchFamily="18" charset="0"/>
                <a:ea typeface="MS Mincho" panose="02020609040205080304" pitchFamily="49" charset="-128"/>
                <a:cs typeface="Times New Roman" panose="02020603050405020304" pitchFamily="18" charset="0"/>
              </a:rPr>
              <a:t>képzések</a:t>
            </a:r>
            <a:r>
              <a:rPr lang="en-US" sz="1600" i="1" dirty="0">
                <a:effectLst/>
                <a:latin typeface="Cambria" panose="02040503050406030204" pitchFamily="18" charset="0"/>
                <a:ea typeface="MS Mincho" panose="02020609040205080304" pitchFamily="49" charset="-128"/>
                <a:cs typeface="Times New Roman" panose="02020603050405020304" pitchFamily="18" charset="0"/>
              </a:rPr>
              <a:t> </a:t>
            </a:r>
            <a:endParaRPr lang="hu-HU" sz="1600" i="1" dirty="0">
              <a:effectLst/>
              <a:latin typeface="Cambria" panose="02040503050406030204" pitchFamily="18" charset="0"/>
              <a:ea typeface="MS Mincho" panose="02020609040205080304" pitchFamily="49" charset="-128"/>
              <a:cs typeface="Times New Roman" panose="02020603050405020304" pitchFamily="18" charset="0"/>
            </a:endParaRPr>
          </a:p>
          <a:p>
            <a:pPr algn="ctr"/>
            <a:r>
              <a:rPr lang="en-US" sz="1600" i="1" dirty="0" err="1">
                <a:effectLst/>
                <a:latin typeface="Cambria" panose="02040503050406030204" pitchFamily="18" charset="0"/>
                <a:ea typeface="MS Mincho" panose="02020609040205080304" pitchFamily="49" charset="-128"/>
                <a:cs typeface="Times New Roman" panose="02020603050405020304" pitchFamily="18" charset="0"/>
              </a:rPr>
              <a:t>infrastrukturális</a:t>
            </a:r>
            <a:r>
              <a:rPr lang="en-US" sz="1600" i="1" dirty="0">
                <a:effectLst/>
                <a:latin typeface="Cambria" panose="02040503050406030204" pitchFamily="18" charset="0"/>
                <a:ea typeface="MS Mincho" panose="02020609040205080304" pitchFamily="49" charset="-128"/>
                <a:cs typeface="Times New Roman" panose="02020603050405020304" pitchFamily="18" charset="0"/>
              </a:rPr>
              <a:t>- és</a:t>
            </a:r>
            <a:r>
              <a:rPr lang="hu-HU" sz="1600" i="1" dirty="0">
                <a:latin typeface="Cambria" panose="02040503050406030204" pitchFamily="18" charset="0"/>
                <a:ea typeface="MS Mincho" panose="02020609040205080304" pitchFamily="49" charset="-128"/>
                <a:cs typeface="Times New Roman" panose="02020603050405020304" pitchFamily="18" charset="0"/>
              </a:rPr>
              <a:t> </a:t>
            </a:r>
            <a:r>
              <a:rPr lang="en-US" sz="1600" i="1" dirty="0" err="1">
                <a:effectLst/>
                <a:latin typeface="Cambria" panose="02040503050406030204" pitchFamily="18" charset="0"/>
                <a:ea typeface="MS Mincho" panose="02020609040205080304" pitchFamily="49" charset="-128"/>
                <a:cs typeface="Times New Roman" panose="02020603050405020304" pitchFamily="18" charset="0"/>
              </a:rPr>
              <a:t>készségfejlesztése</a:t>
            </a:r>
            <a:r>
              <a:rPr lang="en-US" sz="1600" i="1" dirty="0">
                <a:effectLst/>
                <a:latin typeface="Cambria" panose="02040503050406030204" pitchFamily="18" charset="0"/>
                <a:ea typeface="MS Mincho" panose="02020609040205080304" pitchFamily="49" charset="-128"/>
                <a:cs typeface="Times New Roman" panose="02020603050405020304" pitchFamily="18" charset="0"/>
              </a:rPr>
              <a:t> a PTE-n”</a:t>
            </a:r>
            <a:r>
              <a:rPr lang="hu-HU" sz="1600" i="1" dirty="0">
                <a:effectLst/>
                <a:latin typeface="Cambria" panose="02040503050406030204" pitchFamily="18" charset="0"/>
                <a:ea typeface="MS Mincho" panose="02020609040205080304" pitchFamily="49" charset="-128"/>
                <a:cs typeface="Times New Roman" panose="02020603050405020304" pitchFamily="18" charset="0"/>
              </a:rPr>
              <a:t> pályázatból valósul meg</a:t>
            </a:r>
            <a:endParaRPr lang="hu-HU" sz="2400" dirty="0">
              <a:effectLst/>
              <a:latin typeface="Cambria" panose="02040503050406030204" pitchFamily="18" charset="0"/>
              <a:ea typeface="MS Mincho" panose="02020609040205080304" pitchFamily="49" charset="-128"/>
              <a:cs typeface="Times New Roman" panose="02020603050405020304" pitchFamily="18" charset="0"/>
            </a:endParaRPr>
          </a:p>
        </p:txBody>
      </p:sp>
      <p:pic>
        <p:nvPicPr>
          <p:cNvPr id="4" name="Kép 3">
            <a:extLst>
              <a:ext uri="{FF2B5EF4-FFF2-40B4-BE49-F238E27FC236}">
                <a16:creationId xmlns:a16="http://schemas.microsoft.com/office/drawing/2014/main" id="{A538DEFB-ACFE-984B-FF33-8076488F13A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988671" y="5657365"/>
            <a:ext cx="4933191" cy="1029669"/>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8FBFB5F7-5A09-F0F5-3647-B3C7D4E1CBA2}"/>
              </a:ext>
            </a:extLst>
          </p:cNvPr>
          <p:cNvSpPr>
            <a:spLocks noGrp="1"/>
          </p:cNvSpPr>
          <p:nvPr>
            <p:ph type="title"/>
          </p:nvPr>
        </p:nvSpPr>
        <p:spPr>
          <a:xfrm>
            <a:off x="628650" y="365126"/>
            <a:ext cx="7886700" cy="928654"/>
          </a:xfrm>
        </p:spPr>
        <p:txBody>
          <a:bodyPr/>
          <a:lstStyle/>
          <a:p>
            <a:r>
              <a:rPr lang="hu-HU" sz="4000" dirty="0"/>
              <a:t>Érettségi követelmények pótlása</a:t>
            </a:r>
          </a:p>
        </p:txBody>
      </p:sp>
      <p:sp>
        <p:nvSpPr>
          <p:cNvPr id="3" name="Tartalom helye 2">
            <a:extLst>
              <a:ext uri="{FF2B5EF4-FFF2-40B4-BE49-F238E27FC236}">
                <a16:creationId xmlns:a16="http://schemas.microsoft.com/office/drawing/2014/main" id="{C80F1B33-6BCB-69C9-6CD5-D6CB60BA40CB}"/>
              </a:ext>
            </a:extLst>
          </p:cNvPr>
          <p:cNvSpPr>
            <a:spLocks noGrp="1"/>
          </p:cNvSpPr>
          <p:nvPr>
            <p:ph idx="1"/>
          </p:nvPr>
        </p:nvSpPr>
        <p:spPr>
          <a:xfrm>
            <a:off x="628650" y="1293780"/>
            <a:ext cx="8006531" cy="4484450"/>
          </a:xfrm>
        </p:spPr>
        <p:txBody>
          <a:bodyPr>
            <a:normAutofit fontScale="85000" lnSpcReduction="10000"/>
          </a:bodyPr>
          <a:lstStyle/>
          <a:p>
            <a:r>
              <a:rPr lang="hu-HU" b="1" dirty="0"/>
              <a:t>Hiányzó tárgyból érettségi vizsga letétele</a:t>
            </a:r>
          </a:p>
          <a:p>
            <a:pPr marL="0" indent="0">
              <a:buNone/>
            </a:pPr>
            <a:endParaRPr lang="hu-HU" b="1" dirty="0"/>
          </a:p>
          <a:p>
            <a:r>
              <a:rPr lang="hu-HU" b="1" dirty="0"/>
              <a:t>Szintemelő érettségi vizsga</a:t>
            </a:r>
            <a:endParaRPr lang="hu-HU" dirty="0"/>
          </a:p>
          <a:p>
            <a:pPr marL="0" indent="0" algn="just">
              <a:buNone/>
            </a:pPr>
            <a:r>
              <a:rPr lang="hu-HU" dirty="0"/>
              <a:t>egyes vizsgatárgyból a középszinten </a:t>
            </a:r>
            <a:r>
              <a:rPr lang="hu-HU" u="sng" dirty="0"/>
              <a:t>sikeresen befejezett </a:t>
            </a:r>
            <a:r>
              <a:rPr lang="hu-HU" dirty="0"/>
              <a:t>érettségi vizsgának az emelt szintű érettségi vizsgán első alkalommal történő megismétlése.</a:t>
            </a:r>
          </a:p>
          <a:p>
            <a:pPr marL="0" indent="0">
              <a:buNone/>
            </a:pPr>
            <a:endParaRPr lang="hu-HU" dirty="0"/>
          </a:p>
          <a:p>
            <a:pPr marL="0" indent="0">
              <a:buNone/>
            </a:pPr>
            <a:r>
              <a:rPr lang="hu-HU" dirty="0"/>
              <a:t>A vizsgák díjait az aktuális tájékoztatók tartalmazzák:</a:t>
            </a:r>
          </a:p>
          <a:p>
            <a:pPr marL="0" indent="0">
              <a:buNone/>
            </a:pPr>
            <a:r>
              <a:rPr lang="hu-HU" dirty="0">
                <a:hlinkClick r:id="rId2"/>
              </a:rPr>
              <a:t>https://www.oktatas.hu/kozneveles/erettsegi/altalanos_tajekoztatas/vizsgadijak</a:t>
            </a:r>
            <a:r>
              <a:rPr lang="hu-HU" dirty="0"/>
              <a:t> </a:t>
            </a:r>
          </a:p>
        </p:txBody>
      </p:sp>
      <p:pic>
        <p:nvPicPr>
          <p:cNvPr id="4" name="Kép 3">
            <a:extLst>
              <a:ext uri="{FF2B5EF4-FFF2-40B4-BE49-F238E27FC236}">
                <a16:creationId xmlns:a16="http://schemas.microsoft.com/office/drawing/2014/main" id="{3AFA9E90-E853-F3CC-B3AA-64DBC86AD98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988671" y="5657365"/>
            <a:ext cx="4933191" cy="1029669"/>
          </a:xfrm>
          <a:prstGeom prst="rect">
            <a:avLst/>
          </a:prstGeom>
        </p:spPr>
      </p:pic>
    </p:spTree>
    <p:extLst>
      <p:ext uri="{BB962C8B-B14F-4D97-AF65-F5344CB8AC3E}">
        <p14:creationId xmlns:p14="http://schemas.microsoft.com/office/powerpoint/2010/main" val="14950763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8FBFB5F7-5A09-F0F5-3647-B3C7D4E1CBA2}"/>
              </a:ext>
            </a:extLst>
          </p:cNvPr>
          <p:cNvSpPr>
            <a:spLocks noGrp="1"/>
          </p:cNvSpPr>
          <p:nvPr>
            <p:ph type="title"/>
          </p:nvPr>
        </p:nvSpPr>
        <p:spPr>
          <a:xfrm>
            <a:off x="628650" y="365126"/>
            <a:ext cx="7886700" cy="928654"/>
          </a:xfrm>
        </p:spPr>
        <p:txBody>
          <a:bodyPr/>
          <a:lstStyle/>
          <a:p>
            <a:r>
              <a:rPr lang="hu-HU" sz="4000" dirty="0"/>
              <a:t>Érettségi követelmények pótlása</a:t>
            </a:r>
          </a:p>
        </p:txBody>
      </p:sp>
      <p:sp>
        <p:nvSpPr>
          <p:cNvPr id="3" name="Tartalom helye 2">
            <a:extLst>
              <a:ext uri="{FF2B5EF4-FFF2-40B4-BE49-F238E27FC236}">
                <a16:creationId xmlns:a16="http://schemas.microsoft.com/office/drawing/2014/main" id="{C80F1B33-6BCB-69C9-6CD5-D6CB60BA40CB}"/>
              </a:ext>
            </a:extLst>
          </p:cNvPr>
          <p:cNvSpPr>
            <a:spLocks noGrp="1"/>
          </p:cNvSpPr>
          <p:nvPr>
            <p:ph idx="1"/>
          </p:nvPr>
        </p:nvSpPr>
        <p:spPr>
          <a:xfrm>
            <a:off x="628650" y="1293780"/>
            <a:ext cx="8194337" cy="4542816"/>
          </a:xfrm>
        </p:spPr>
        <p:txBody>
          <a:bodyPr>
            <a:normAutofit fontScale="25000" lnSpcReduction="20000"/>
          </a:bodyPr>
          <a:lstStyle/>
          <a:p>
            <a:pPr marL="0" indent="0">
              <a:buNone/>
            </a:pPr>
            <a:r>
              <a:rPr lang="hu-HU" sz="12800" b="1" dirty="0"/>
              <a:t>Új és/vagy ismétlő vizsga</a:t>
            </a:r>
          </a:p>
          <a:p>
            <a:pPr algn="just"/>
            <a:r>
              <a:rPr lang="hu-HU" sz="8000" i="0" dirty="0"/>
              <a:t>Érettségi bizonyítvánnyal, bármelyik vizsgatárgyból bármelyik vizsgaidőszakban tehet érettségi vizsgát, függetlenül attól, hogy a középiskolában </a:t>
            </a:r>
            <a:r>
              <a:rPr lang="hu-HU" sz="8000" b="1" i="0" dirty="0"/>
              <a:t>tanulta-e </a:t>
            </a:r>
            <a:r>
              <a:rPr lang="hu-HU" sz="8000" i="0" dirty="0"/>
              <a:t>az adott vizsgatárgyat, az adott vizsgatárgyból </a:t>
            </a:r>
            <a:r>
              <a:rPr lang="hu-HU" sz="8000" b="1" i="0" dirty="0"/>
              <a:t>van-e érettségi </a:t>
            </a:r>
            <a:r>
              <a:rPr lang="hu-HU" sz="8000" i="0" dirty="0"/>
              <a:t>eredménye, illetve </a:t>
            </a:r>
            <a:r>
              <a:rPr lang="hu-HU" sz="8000" b="1" i="0" dirty="0"/>
              <a:t>milyen szintű érettségi eredménye van</a:t>
            </a:r>
            <a:r>
              <a:rPr lang="hu-HU" sz="8000" i="0" dirty="0"/>
              <a:t>.</a:t>
            </a:r>
          </a:p>
          <a:p>
            <a:pPr algn="just"/>
            <a:r>
              <a:rPr lang="hu-HU" sz="8000" i="0" dirty="0"/>
              <a:t> Az </a:t>
            </a:r>
            <a:r>
              <a:rPr lang="hu-HU" sz="8000" b="1" i="0" dirty="0"/>
              <a:t>"új"</a:t>
            </a:r>
            <a:r>
              <a:rPr lang="hu-HU" sz="8000" i="0" dirty="0"/>
              <a:t> érettségi vizsgák száma </a:t>
            </a:r>
            <a:r>
              <a:rPr lang="hu-HU" sz="8000" b="1" i="0" dirty="0"/>
              <a:t>nincs korlátozva</a:t>
            </a:r>
            <a:r>
              <a:rPr lang="hu-HU" sz="8000" i="0" dirty="0"/>
              <a:t>, életkorhoz sincs kötve, és a vizsgázó egy adott vizsgatárgyból annyiszor tehet érettségi vizsgát, ahányszor azt szeretné. </a:t>
            </a:r>
          </a:p>
          <a:p>
            <a:pPr algn="just"/>
            <a:r>
              <a:rPr lang="hu-HU" sz="8000" i="0" dirty="0"/>
              <a:t>Egy vizsgaidőszakban egy vagy akár több vizsgatárgyból is lehet „újra” érettségi vizsgát tenni. A választható vizsgatárgyak listájáról a www.oktatas.hu honlapon a Köznevelés\Érettségi\Aktuális vizsgaidőszak menüpontban lehet tájékozódni.</a:t>
            </a:r>
          </a:p>
          <a:p>
            <a:pPr marL="0" indent="0">
              <a:buNone/>
            </a:pPr>
            <a:r>
              <a:rPr lang="hu-HU" sz="8000" b="1" dirty="0"/>
              <a:t>A jelentkezés módja és határideje</a:t>
            </a:r>
          </a:p>
          <a:p>
            <a:pPr algn="just"/>
            <a:r>
              <a:rPr lang="hu-HU" sz="8000" i="0" dirty="0"/>
              <a:t>A vizsgázó a május-júniusi vizsgaidőszakban február 15-éig, az október-novemberi vizsgaidőszakban szeptember 5-éig jelentkezhet emelt és középszintű érettségi vizsgára</a:t>
            </a:r>
          </a:p>
        </p:txBody>
      </p:sp>
      <p:pic>
        <p:nvPicPr>
          <p:cNvPr id="4" name="Kép 3">
            <a:extLst>
              <a:ext uri="{FF2B5EF4-FFF2-40B4-BE49-F238E27FC236}">
                <a16:creationId xmlns:a16="http://schemas.microsoft.com/office/drawing/2014/main" id="{08D9B13A-7C86-FEA6-93AD-158C25F6E3B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88671" y="5657365"/>
            <a:ext cx="4933191" cy="1029669"/>
          </a:xfrm>
          <a:prstGeom prst="rect">
            <a:avLst/>
          </a:prstGeom>
        </p:spPr>
      </p:pic>
    </p:spTree>
    <p:extLst>
      <p:ext uri="{BB962C8B-B14F-4D97-AF65-F5344CB8AC3E}">
        <p14:creationId xmlns:p14="http://schemas.microsoft.com/office/powerpoint/2010/main" val="32647021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1F254C92-A5EC-B6E4-F737-3E4CDDF6125D}"/>
              </a:ext>
            </a:extLst>
          </p:cNvPr>
          <p:cNvSpPr>
            <a:spLocks noGrp="1"/>
          </p:cNvSpPr>
          <p:nvPr>
            <p:ph type="title"/>
          </p:nvPr>
        </p:nvSpPr>
        <p:spPr>
          <a:xfrm>
            <a:off x="628649" y="365125"/>
            <a:ext cx="8135971" cy="835025"/>
          </a:xfrm>
        </p:spPr>
        <p:txBody>
          <a:bodyPr>
            <a:noAutofit/>
          </a:bodyPr>
          <a:lstStyle/>
          <a:p>
            <a:r>
              <a:rPr lang="hu-HU" sz="4000" dirty="0"/>
              <a:t>Felsőoktatási felvételi szakmai vizsga</a:t>
            </a:r>
          </a:p>
        </p:txBody>
      </p:sp>
      <p:sp>
        <p:nvSpPr>
          <p:cNvPr id="3" name="Tartalom helye 2">
            <a:extLst>
              <a:ext uri="{FF2B5EF4-FFF2-40B4-BE49-F238E27FC236}">
                <a16:creationId xmlns:a16="http://schemas.microsoft.com/office/drawing/2014/main" id="{E85D8EA3-C778-8A6F-5249-7ADFBF2EA555}"/>
              </a:ext>
            </a:extLst>
          </p:cNvPr>
          <p:cNvSpPr>
            <a:spLocks noGrp="1"/>
          </p:cNvSpPr>
          <p:nvPr>
            <p:ph idx="1"/>
          </p:nvPr>
        </p:nvSpPr>
        <p:spPr>
          <a:xfrm>
            <a:off x="628649" y="1383151"/>
            <a:ext cx="8275042" cy="4416357"/>
          </a:xfrm>
        </p:spPr>
        <p:txBody>
          <a:bodyPr>
            <a:noAutofit/>
          </a:bodyPr>
          <a:lstStyle/>
          <a:p>
            <a:pPr marL="0" indent="0">
              <a:buNone/>
            </a:pPr>
            <a:r>
              <a:rPr lang="hu-HU" sz="2000" dirty="0"/>
              <a:t>Az egyes szakokon a pontszámítás feltételeként meghatározott emelt szintű érettségi vizsgakövetelmény teljesíthető </a:t>
            </a:r>
            <a:r>
              <a:rPr lang="hu-HU" sz="2000" b="1" dirty="0"/>
              <a:t>legalább 25%-os eredményű felsőoktatási felvételi szakmai vizsgával, ha </a:t>
            </a:r>
            <a:r>
              <a:rPr lang="hu-HU" sz="2000" dirty="0"/>
              <a:t>rendelkezik</a:t>
            </a:r>
          </a:p>
          <a:p>
            <a:pPr>
              <a:spcBef>
                <a:spcPts val="0"/>
              </a:spcBef>
              <a:buFont typeface="Arial" panose="020B0604020202020204" pitchFamily="34" charset="0"/>
              <a:buChar char="•"/>
            </a:pPr>
            <a:r>
              <a:rPr lang="hu-HU" sz="2000" b="1" dirty="0"/>
              <a:t>a jelentkezési határidőt megelőző </a:t>
            </a:r>
            <a:r>
              <a:rPr lang="hu-HU" sz="2000" b="1" dirty="0">
                <a:solidFill>
                  <a:srgbClr val="FF0000"/>
                </a:solidFill>
              </a:rPr>
              <a:t>öt évnél korábban </a:t>
            </a:r>
            <a:r>
              <a:rPr lang="hu-HU" sz="2000" b="1" dirty="0"/>
              <a:t>szerzett magyar érettségi bizonyítvánnyal,</a:t>
            </a:r>
          </a:p>
          <a:p>
            <a:pPr>
              <a:spcBef>
                <a:spcPts val="0"/>
              </a:spcBef>
              <a:buFont typeface="Arial" panose="020B0604020202020204" pitchFamily="34" charset="0"/>
              <a:buChar char="•"/>
            </a:pPr>
            <a:r>
              <a:rPr lang="hu-HU" sz="2000" dirty="0"/>
              <a:t>valamely külföldi EGT tagállam érettségi bizonyítványával, illetve Ukrajnában vagy Szerbiában szerzett érettségi bizonyítvánnyal,</a:t>
            </a:r>
          </a:p>
          <a:p>
            <a:pPr>
              <a:spcBef>
                <a:spcPts val="0"/>
              </a:spcBef>
              <a:buFont typeface="Arial" panose="020B0604020202020204" pitchFamily="34" charset="0"/>
              <a:buChar char="•"/>
            </a:pPr>
            <a:r>
              <a:rPr lang="hu-HU" sz="2000" dirty="0"/>
              <a:t>nemzetközi érettségi bizonyítvánnyal (Diploma of </a:t>
            </a:r>
            <a:r>
              <a:rPr lang="hu-HU" sz="2000" dirty="0" err="1"/>
              <a:t>the</a:t>
            </a:r>
            <a:r>
              <a:rPr lang="hu-HU" sz="2000" dirty="0"/>
              <a:t> International </a:t>
            </a:r>
            <a:r>
              <a:rPr lang="hu-HU" sz="2000" dirty="0" err="1"/>
              <a:t>Baccalaureate</a:t>
            </a:r>
            <a:r>
              <a:rPr lang="hu-HU" sz="2000" dirty="0"/>
              <a:t>), vagy</a:t>
            </a:r>
          </a:p>
          <a:p>
            <a:pPr>
              <a:spcBef>
                <a:spcPts val="0"/>
              </a:spcBef>
              <a:buFont typeface="Arial" panose="020B0604020202020204" pitchFamily="34" charset="0"/>
              <a:buChar char="•"/>
            </a:pPr>
            <a:r>
              <a:rPr lang="hu-HU" sz="2000" dirty="0"/>
              <a:t>az Európai Iskolák Statútumáról szóló, Luxemburgban, 1994. június 21-én aláírt Egyezmény kihirdetéséről szóló 322/2004. (XII. 6.) Korm. rendeletben meghatározott Európai érettségi bizonyítvánnyal.</a:t>
            </a:r>
          </a:p>
          <a:p>
            <a:pPr marL="0" indent="0">
              <a:spcBef>
                <a:spcPts val="0"/>
              </a:spcBef>
              <a:buNone/>
            </a:pPr>
            <a:endParaRPr lang="hu-HU" sz="2000" b="1" dirty="0"/>
          </a:p>
        </p:txBody>
      </p:sp>
      <p:pic>
        <p:nvPicPr>
          <p:cNvPr id="4" name="Kép 3">
            <a:extLst>
              <a:ext uri="{FF2B5EF4-FFF2-40B4-BE49-F238E27FC236}">
                <a16:creationId xmlns:a16="http://schemas.microsoft.com/office/drawing/2014/main" id="{6006A704-8D32-09BD-6B6B-09B4351FA57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350306" y="5982510"/>
            <a:ext cx="3375403" cy="704523"/>
          </a:xfrm>
          <a:prstGeom prst="rect">
            <a:avLst/>
          </a:prstGeom>
        </p:spPr>
      </p:pic>
    </p:spTree>
    <p:extLst>
      <p:ext uri="{BB962C8B-B14F-4D97-AF65-F5344CB8AC3E}">
        <p14:creationId xmlns:p14="http://schemas.microsoft.com/office/powerpoint/2010/main" val="18031169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24F086-E902-6B4E-A5EC-97F0660A4349}"/>
            </a:ext>
          </a:extLst>
        </p:cNvPr>
        <p:cNvGrpSpPr/>
        <p:nvPr/>
      </p:nvGrpSpPr>
      <p:grpSpPr>
        <a:xfrm>
          <a:off x="0" y="0"/>
          <a:ext cx="0" cy="0"/>
          <a:chOff x="0" y="0"/>
          <a:chExt cx="0" cy="0"/>
        </a:xfrm>
      </p:grpSpPr>
      <p:sp>
        <p:nvSpPr>
          <p:cNvPr id="2" name="Cím 1">
            <a:extLst>
              <a:ext uri="{FF2B5EF4-FFF2-40B4-BE49-F238E27FC236}">
                <a16:creationId xmlns:a16="http://schemas.microsoft.com/office/drawing/2014/main" id="{7727FA0C-9573-5C1D-646B-A54F20CF8CCA}"/>
              </a:ext>
            </a:extLst>
          </p:cNvPr>
          <p:cNvSpPr>
            <a:spLocks noGrp="1"/>
          </p:cNvSpPr>
          <p:nvPr>
            <p:ph type="title"/>
          </p:nvPr>
        </p:nvSpPr>
        <p:spPr>
          <a:xfrm>
            <a:off x="628649" y="365125"/>
            <a:ext cx="8135971" cy="835025"/>
          </a:xfrm>
        </p:spPr>
        <p:txBody>
          <a:bodyPr>
            <a:noAutofit/>
          </a:bodyPr>
          <a:lstStyle/>
          <a:p>
            <a:r>
              <a:rPr lang="hu-HU" sz="4000" dirty="0"/>
              <a:t>Felsőoktatási felvételi szakmai vizsga</a:t>
            </a:r>
          </a:p>
        </p:txBody>
      </p:sp>
      <p:sp>
        <p:nvSpPr>
          <p:cNvPr id="3" name="Tartalom helye 2">
            <a:extLst>
              <a:ext uri="{FF2B5EF4-FFF2-40B4-BE49-F238E27FC236}">
                <a16:creationId xmlns:a16="http://schemas.microsoft.com/office/drawing/2014/main" id="{FBA1AA26-2BA9-12CE-6C97-536DB7CC27DE}"/>
              </a:ext>
            </a:extLst>
          </p:cNvPr>
          <p:cNvSpPr>
            <a:spLocks noGrp="1"/>
          </p:cNvSpPr>
          <p:nvPr>
            <p:ph idx="1"/>
          </p:nvPr>
        </p:nvSpPr>
        <p:spPr>
          <a:xfrm>
            <a:off x="557673" y="1200150"/>
            <a:ext cx="8275042" cy="4967186"/>
          </a:xfrm>
        </p:spPr>
        <p:txBody>
          <a:bodyPr>
            <a:noAutofit/>
          </a:bodyPr>
          <a:lstStyle/>
          <a:p>
            <a:pPr marL="0" indent="0">
              <a:spcBef>
                <a:spcPts val="0"/>
              </a:spcBef>
              <a:buNone/>
            </a:pPr>
            <a:r>
              <a:rPr lang="hu-HU" sz="1800" b="1" i="0" dirty="0"/>
              <a:t>Jelentkezés</a:t>
            </a:r>
          </a:p>
          <a:p>
            <a:pPr marL="0" indent="0" algn="just">
              <a:spcBef>
                <a:spcPts val="0"/>
              </a:spcBef>
              <a:buNone/>
            </a:pPr>
            <a:r>
              <a:rPr lang="hu-HU" sz="1800" dirty="0"/>
              <a:t>Ha adott szakon emelt </a:t>
            </a:r>
            <a:r>
              <a:rPr lang="hu-HU" sz="1800" i="0" dirty="0"/>
              <a:t>szintű kötelezettség van és a jelentkező nem rendelkezik a meghatározott tárgyból vagy tárgyakból emelt szintű eredménnyel, akkor</a:t>
            </a:r>
          </a:p>
          <a:p>
            <a:r>
              <a:rPr lang="hu-HU" sz="1800" b="1" i="0" dirty="0"/>
              <a:t>csak közismereti vizsgatantárgyból és</a:t>
            </a:r>
            <a:endParaRPr lang="hu-HU" sz="1800" i="0" dirty="0"/>
          </a:p>
          <a:p>
            <a:r>
              <a:rPr lang="hu-HU" sz="1800" b="1" i="0" dirty="0"/>
              <a:t>legfeljebb két</a:t>
            </a:r>
            <a:r>
              <a:rPr lang="hu-HU" sz="1800" i="0" dirty="0"/>
              <a:t> különböző vizsgatárgyból</a:t>
            </a:r>
          </a:p>
          <a:p>
            <a:pPr marL="0" indent="0" algn="just">
              <a:buNone/>
            </a:pPr>
            <a:r>
              <a:rPr lang="hu-HU" sz="1800" i="0" dirty="0"/>
              <a:t>felsőoktatási felvételi szakmai vizsgára lehet jelentkezni. A felsőoktatási felvételi szakmai vizsga ingyenes.</a:t>
            </a:r>
          </a:p>
          <a:p>
            <a:pPr marL="0" indent="0" algn="just">
              <a:buNone/>
            </a:pPr>
            <a:r>
              <a:rPr lang="hu-HU" sz="1800" i="0" dirty="0"/>
              <a:t>Olyan szakon, ahol csak középszintű érettségi vizsgaeredményt kér az intézmény, felsőoktatási felvételi szakmai vizsga nem tehető. Olyan szakon, ahol csak középszintű érettségi vizsgaeredményt kérnek az intézmények, felsőoktatási felvételi szakmai vizsga nem tehető. Felsőoktatási felvételi szakmai vizsgára az </a:t>
            </a:r>
            <a:r>
              <a:rPr lang="hu-HU" sz="1800" i="0" dirty="0">
                <a:hlinkClick r:id="rId2"/>
              </a:rPr>
              <a:t>E-felvételi</a:t>
            </a:r>
            <a:r>
              <a:rPr lang="hu-HU" sz="1800" b="1" i="0" dirty="0"/>
              <a:t> felületén a jelentkezési időszakban, azaz 2025. november 15-ig, az Érettségi eredmények menüpontban</a:t>
            </a:r>
            <a:r>
              <a:rPr lang="hu-HU" sz="1800" i="0" dirty="0"/>
              <a:t> </a:t>
            </a:r>
            <a:r>
              <a:rPr lang="hu-HU" sz="1800" b="1" i="0" dirty="0"/>
              <a:t>lehet jelentkezni. Ezt követően nincs lehetőség a jelentkezésre </a:t>
            </a:r>
            <a:r>
              <a:rPr lang="hu-HU" sz="1800" i="0" dirty="0"/>
              <a:t>semmilyen más módon (pl. elektronikus úton).</a:t>
            </a:r>
          </a:p>
          <a:p>
            <a:pPr marL="0" indent="0">
              <a:spcBef>
                <a:spcPts val="0"/>
              </a:spcBef>
              <a:buNone/>
            </a:pPr>
            <a:endParaRPr lang="hu-HU" sz="1800" i="0" dirty="0"/>
          </a:p>
          <a:p>
            <a:pPr marL="0" indent="0">
              <a:spcBef>
                <a:spcPts val="0"/>
              </a:spcBef>
              <a:buNone/>
            </a:pPr>
            <a:r>
              <a:rPr lang="hu-HU" sz="1800" b="1" i="0" dirty="0"/>
              <a:t>További információk: </a:t>
            </a:r>
            <a:r>
              <a:rPr lang="hu-HU" sz="1800" b="1" dirty="0">
                <a:hlinkClick r:id="rId3"/>
              </a:rPr>
              <a:t>https://www.felvi.hu/felveteli/jelentkezes/felveteli_tajekoztato/FFT_2026K/pontszamitas/ffszv</a:t>
            </a:r>
            <a:r>
              <a:rPr lang="hu-HU" sz="1800" b="1" dirty="0"/>
              <a:t> </a:t>
            </a:r>
          </a:p>
        </p:txBody>
      </p:sp>
      <p:pic>
        <p:nvPicPr>
          <p:cNvPr id="4" name="Kép 3">
            <a:extLst>
              <a:ext uri="{FF2B5EF4-FFF2-40B4-BE49-F238E27FC236}">
                <a16:creationId xmlns:a16="http://schemas.microsoft.com/office/drawing/2014/main" id="{D7C3069B-1B31-3944-9D6B-E4FB9EC7BCCC}"/>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350306" y="5982510"/>
            <a:ext cx="3375403" cy="704523"/>
          </a:xfrm>
          <a:prstGeom prst="rect">
            <a:avLst/>
          </a:prstGeom>
        </p:spPr>
      </p:pic>
    </p:spTree>
    <p:extLst>
      <p:ext uri="{BB962C8B-B14F-4D97-AF65-F5344CB8AC3E}">
        <p14:creationId xmlns:p14="http://schemas.microsoft.com/office/powerpoint/2010/main" val="2560823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23D7ACA2-F447-93D0-9710-6E72F51099EC}"/>
              </a:ext>
            </a:extLst>
          </p:cNvPr>
          <p:cNvSpPr>
            <a:spLocks noGrp="1"/>
          </p:cNvSpPr>
          <p:nvPr>
            <p:ph type="title"/>
          </p:nvPr>
        </p:nvSpPr>
        <p:spPr>
          <a:xfrm>
            <a:off x="628650" y="365126"/>
            <a:ext cx="7886700" cy="743828"/>
          </a:xfrm>
        </p:spPr>
        <p:txBody>
          <a:bodyPr/>
          <a:lstStyle/>
          <a:p>
            <a:r>
              <a:rPr lang="hu-HU" sz="4000" dirty="0"/>
              <a:t>Pótfelvételi eljárás</a:t>
            </a:r>
          </a:p>
        </p:txBody>
      </p:sp>
      <p:sp>
        <p:nvSpPr>
          <p:cNvPr id="3" name="Tartalom helye 2">
            <a:extLst>
              <a:ext uri="{FF2B5EF4-FFF2-40B4-BE49-F238E27FC236}">
                <a16:creationId xmlns:a16="http://schemas.microsoft.com/office/drawing/2014/main" id="{97BB5F56-F23E-B3DC-CF37-8922099238A4}"/>
              </a:ext>
            </a:extLst>
          </p:cNvPr>
          <p:cNvSpPr>
            <a:spLocks noGrp="1"/>
          </p:cNvSpPr>
          <p:nvPr>
            <p:ph idx="1"/>
          </p:nvPr>
        </p:nvSpPr>
        <p:spPr>
          <a:xfrm>
            <a:off x="628650" y="1280876"/>
            <a:ext cx="8174882" cy="4497354"/>
          </a:xfrm>
        </p:spPr>
        <p:txBody>
          <a:bodyPr>
            <a:normAutofit fontScale="62500" lnSpcReduction="20000"/>
          </a:bodyPr>
          <a:lstStyle/>
          <a:p>
            <a:pPr marL="0" indent="0">
              <a:buNone/>
            </a:pPr>
            <a:r>
              <a:rPr lang="hu-HU" b="1" i="0" dirty="0"/>
              <a:t>A pótfelvételi során azok jelentkezhetnek:</a:t>
            </a:r>
            <a:endParaRPr lang="hu-HU" i="0" dirty="0"/>
          </a:p>
          <a:p>
            <a:pPr algn="just">
              <a:buFont typeface="Arial" panose="020B0604020202020204" pitchFamily="34" charset="0"/>
              <a:buChar char="•"/>
            </a:pPr>
            <a:r>
              <a:rPr lang="hu-HU" i="0" dirty="0"/>
              <a:t>akik egyetlen megjelölt képzésre sem kerültek be az általános felvételi eljárás során;</a:t>
            </a:r>
          </a:p>
          <a:p>
            <a:pPr algn="just">
              <a:buFont typeface="Arial" panose="020B0604020202020204" pitchFamily="34" charset="0"/>
              <a:buChar char="•"/>
            </a:pPr>
            <a:r>
              <a:rPr lang="hu-HU" i="0" dirty="0"/>
              <a:t>akik az általános felvételi eljárásban nem nyújtottak be jelentkezést.</a:t>
            </a:r>
          </a:p>
          <a:p>
            <a:pPr marL="0" indent="0">
              <a:buNone/>
            </a:pPr>
            <a:endParaRPr lang="hu-HU" i="0" dirty="0"/>
          </a:p>
          <a:p>
            <a:pPr marL="0" indent="0">
              <a:buNone/>
            </a:pPr>
            <a:r>
              <a:rPr lang="hu-HU" b="1" i="0" dirty="0"/>
              <a:t>Ponthatárok</a:t>
            </a:r>
          </a:p>
          <a:p>
            <a:pPr algn="just"/>
            <a:r>
              <a:rPr lang="hu-HU" i="0" dirty="0"/>
              <a:t>A pótfelvételi ponthatárainak megállapítására várhatóan augusztus végén kerül sor, ekkor dől el, ki kerül be az általa megjelölt képzésre. A felvettek a felvételi határozatot, a beiratkozással kapcsolatos tudnivalókat a felsőoktatási intézménytől kapják meg szeptember első napjaiban.</a:t>
            </a:r>
          </a:p>
          <a:p>
            <a:pPr marL="0" indent="0">
              <a:buNone/>
            </a:pPr>
            <a:endParaRPr lang="hu-HU" b="1" i="0" dirty="0"/>
          </a:p>
          <a:p>
            <a:pPr marL="0" indent="0">
              <a:buNone/>
            </a:pPr>
            <a:r>
              <a:rPr lang="hu-HU" b="1" i="0" dirty="0"/>
              <a:t>Sajátosságok</a:t>
            </a:r>
          </a:p>
          <a:p>
            <a:r>
              <a:rPr lang="hu-HU" i="0" dirty="0"/>
              <a:t>Szűkített szakkínálat</a:t>
            </a:r>
          </a:p>
          <a:p>
            <a:r>
              <a:rPr lang="hu-HU" i="0" dirty="0"/>
              <a:t>Kevés állami ösztöndíjas szak</a:t>
            </a:r>
          </a:p>
          <a:p>
            <a:pPr marL="0" indent="0">
              <a:buNone/>
            </a:pPr>
            <a:endParaRPr lang="hu-HU" dirty="0"/>
          </a:p>
        </p:txBody>
      </p:sp>
      <p:pic>
        <p:nvPicPr>
          <p:cNvPr id="4" name="Kép 3">
            <a:extLst>
              <a:ext uri="{FF2B5EF4-FFF2-40B4-BE49-F238E27FC236}">
                <a16:creationId xmlns:a16="http://schemas.microsoft.com/office/drawing/2014/main" id="{3EED9AFD-E3BB-7940-B951-F2A06953BEF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88671" y="5657365"/>
            <a:ext cx="4933191" cy="1029669"/>
          </a:xfrm>
          <a:prstGeom prst="rect">
            <a:avLst/>
          </a:prstGeom>
        </p:spPr>
      </p:pic>
    </p:spTree>
    <p:extLst>
      <p:ext uri="{BB962C8B-B14F-4D97-AF65-F5344CB8AC3E}">
        <p14:creationId xmlns:p14="http://schemas.microsoft.com/office/powerpoint/2010/main" val="9016593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1A214CB8-3A5C-E807-84B8-52FAE9DD9B14}"/>
              </a:ext>
            </a:extLst>
          </p:cNvPr>
          <p:cNvSpPr>
            <a:spLocks noGrp="1"/>
          </p:cNvSpPr>
          <p:nvPr>
            <p:ph type="title"/>
          </p:nvPr>
        </p:nvSpPr>
        <p:spPr>
          <a:xfrm>
            <a:off x="628650" y="365125"/>
            <a:ext cx="7886700" cy="831377"/>
          </a:xfrm>
        </p:spPr>
        <p:txBody>
          <a:bodyPr/>
          <a:lstStyle/>
          <a:p>
            <a:r>
              <a:rPr lang="hu-HU" sz="4000" dirty="0"/>
              <a:t>Keresztféléves felvételi</a:t>
            </a:r>
          </a:p>
        </p:txBody>
      </p:sp>
      <p:sp>
        <p:nvSpPr>
          <p:cNvPr id="3" name="Tartalom helye 2">
            <a:extLst>
              <a:ext uri="{FF2B5EF4-FFF2-40B4-BE49-F238E27FC236}">
                <a16:creationId xmlns:a16="http://schemas.microsoft.com/office/drawing/2014/main" id="{9BA10A64-B45C-9A95-8872-37547A7B969F}"/>
              </a:ext>
            </a:extLst>
          </p:cNvPr>
          <p:cNvSpPr>
            <a:spLocks noGrp="1"/>
          </p:cNvSpPr>
          <p:nvPr>
            <p:ph idx="1"/>
          </p:nvPr>
        </p:nvSpPr>
        <p:spPr>
          <a:xfrm>
            <a:off x="628650" y="1575249"/>
            <a:ext cx="7789209" cy="4082116"/>
          </a:xfrm>
        </p:spPr>
        <p:txBody>
          <a:bodyPr/>
          <a:lstStyle/>
          <a:p>
            <a:r>
              <a:rPr lang="hu-HU" i="0" dirty="0"/>
              <a:t>Az általános eljárással megegyező feltételek, szabályok</a:t>
            </a:r>
          </a:p>
          <a:p>
            <a:r>
              <a:rPr lang="hu-HU" i="0" dirty="0"/>
              <a:t>Korlátozott szakkínálat</a:t>
            </a:r>
          </a:p>
          <a:p>
            <a:r>
              <a:rPr lang="hu-HU" i="0" dirty="0"/>
              <a:t>Kevés állami ösztöndíjas szak</a:t>
            </a:r>
          </a:p>
          <a:p>
            <a:r>
              <a:rPr lang="hu-HU" i="0" dirty="0"/>
              <a:t>Jelentkezési határidő: november 15.</a:t>
            </a:r>
          </a:p>
          <a:p>
            <a:r>
              <a:rPr lang="hu-HU" i="0" dirty="0"/>
              <a:t>Oktatás kezdete: február</a:t>
            </a:r>
          </a:p>
        </p:txBody>
      </p:sp>
      <p:pic>
        <p:nvPicPr>
          <p:cNvPr id="4" name="Kép 3">
            <a:extLst>
              <a:ext uri="{FF2B5EF4-FFF2-40B4-BE49-F238E27FC236}">
                <a16:creationId xmlns:a16="http://schemas.microsoft.com/office/drawing/2014/main" id="{CA83B870-ABA1-4F42-F502-88DA06ADF24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88671" y="5657365"/>
            <a:ext cx="4933191" cy="1029669"/>
          </a:xfrm>
          <a:prstGeom prst="rect">
            <a:avLst/>
          </a:prstGeom>
        </p:spPr>
      </p:pic>
    </p:spTree>
    <p:extLst>
      <p:ext uri="{BB962C8B-B14F-4D97-AF65-F5344CB8AC3E}">
        <p14:creationId xmlns:p14="http://schemas.microsoft.com/office/powerpoint/2010/main" val="5400579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1A214CB8-3A5C-E807-84B8-52FAE9DD9B14}"/>
              </a:ext>
            </a:extLst>
          </p:cNvPr>
          <p:cNvSpPr>
            <a:spLocks noGrp="1"/>
          </p:cNvSpPr>
          <p:nvPr>
            <p:ph type="title"/>
          </p:nvPr>
        </p:nvSpPr>
        <p:spPr>
          <a:xfrm>
            <a:off x="628650" y="365125"/>
            <a:ext cx="7886700" cy="831377"/>
          </a:xfrm>
        </p:spPr>
        <p:txBody>
          <a:bodyPr/>
          <a:lstStyle/>
          <a:p>
            <a:r>
              <a:rPr lang="hu-HU" sz="4000" dirty="0"/>
              <a:t>Jelentkezési sorrend</a:t>
            </a:r>
          </a:p>
        </p:txBody>
      </p:sp>
      <p:sp>
        <p:nvSpPr>
          <p:cNvPr id="3" name="Tartalom helye 2">
            <a:extLst>
              <a:ext uri="{FF2B5EF4-FFF2-40B4-BE49-F238E27FC236}">
                <a16:creationId xmlns:a16="http://schemas.microsoft.com/office/drawing/2014/main" id="{9BA10A64-B45C-9A95-8872-37547A7B969F}"/>
              </a:ext>
            </a:extLst>
          </p:cNvPr>
          <p:cNvSpPr>
            <a:spLocks noGrp="1"/>
          </p:cNvSpPr>
          <p:nvPr>
            <p:ph idx="1"/>
          </p:nvPr>
        </p:nvSpPr>
        <p:spPr>
          <a:xfrm>
            <a:off x="628650" y="1387942"/>
            <a:ext cx="7990056" cy="4082116"/>
          </a:xfrm>
        </p:spPr>
        <p:txBody>
          <a:bodyPr/>
          <a:lstStyle/>
          <a:p>
            <a:pPr marL="0" indent="0">
              <a:buNone/>
            </a:pPr>
            <a:r>
              <a:rPr lang="hu-HU" b="1" dirty="0"/>
              <a:t>Fontos a jelentkezési sorrend helyes felállítása</a:t>
            </a:r>
          </a:p>
          <a:p>
            <a:r>
              <a:rPr lang="hu-HU" dirty="0"/>
              <a:t>azt a szakot kell megjelölni első helyen, ahová be szeretne kerülni (fontos a Rektori Ösztöndíj szempontjából az első helyes jelentkezés)</a:t>
            </a:r>
          </a:p>
          <a:p>
            <a:r>
              <a:rPr lang="hu-HU" dirty="0"/>
              <a:t>ne esélylatolgatás határozza meg a sorrendet</a:t>
            </a:r>
          </a:p>
          <a:p>
            <a:r>
              <a:rPr lang="hu-HU" dirty="0"/>
              <a:t>ne a korábbi évek ponthatárait vegye figyelembe</a:t>
            </a:r>
          </a:p>
        </p:txBody>
      </p:sp>
      <p:pic>
        <p:nvPicPr>
          <p:cNvPr id="4" name="Kép 3">
            <a:extLst>
              <a:ext uri="{FF2B5EF4-FFF2-40B4-BE49-F238E27FC236}">
                <a16:creationId xmlns:a16="http://schemas.microsoft.com/office/drawing/2014/main" id="{9BA096B5-DFC6-320F-5578-F38DFCC2332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88671" y="5657365"/>
            <a:ext cx="4933191" cy="1029669"/>
          </a:xfrm>
          <a:prstGeom prst="rect">
            <a:avLst/>
          </a:prstGeom>
        </p:spPr>
      </p:pic>
    </p:spTree>
    <p:extLst>
      <p:ext uri="{BB962C8B-B14F-4D97-AF65-F5344CB8AC3E}">
        <p14:creationId xmlns:p14="http://schemas.microsoft.com/office/powerpoint/2010/main" val="3217434229"/>
      </p:ext>
    </p:extLst>
  </p:cSld>
  <p:clrMapOvr>
    <a:masterClrMapping/>
  </p:clrMapOvr>
</p:sld>
</file>

<file path=ppt/theme/theme1.xml><?xml version="1.0" encoding="utf-8"?>
<a:theme xmlns:a="http://schemas.openxmlformats.org/drawingml/2006/main" name="Office-téma">
  <a:themeElements>
    <a:clrScheme name="Office-téma">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téma">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tém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emutató1" id="{1C2767BA-6EA7-46B7-9AC0-3E01050EEBD9}" vid="{ECDFFA41-01AF-47A6-A1D2-6816C0E46687}"/>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ct:contentTypeSchema xmlns:ct="http://schemas.microsoft.com/office/2006/metadata/contentType" xmlns:ma="http://schemas.microsoft.com/office/2006/metadata/properties/metaAttributes" ct:_="" ma:_="" ma:contentTypeName="Dokumentum" ma:contentTypeID="0x01010072B5498CA5BDFF40B0C84BC6CF9A8047" ma:contentTypeVersion="11" ma:contentTypeDescription="Új dokumentum létrehozása." ma:contentTypeScope="" ma:versionID="0a4abb431ce41ec85b8ac49bd222d82a">
  <xsd:schema xmlns:xsd="http://www.w3.org/2001/XMLSchema" xmlns:xs="http://www.w3.org/2001/XMLSchema" xmlns:p="http://schemas.microsoft.com/office/2006/metadata/properties" xmlns:ns3="1822e5f9-42c0-45c5-8e9b-286047951f19" xmlns:ns4="8798653e-1342-4676-9335-1472fac99fd2" targetNamespace="http://schemas.microsoft.com/office/2006/metadata/properties" ma:root="true" ma:fieldsID="552cee89139da0e1d2d037ccbf1d489e" ns3:_="" ns4:_="">
    <xsd:import namespace="1822e5f9-42c0-45c5-8e9b-286047951f19"/>
    <xsd:import namespace="8798653e-1342-4676-9335-1472fac99fd2"/>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MediaServiceDateTaken" minOccurs="0"/>
                <xsd:element ref="ns4:MediaServiceAutoTags" minOccurs="0"/>
                <xsd:element ref="ns4:MediaServiceOCR" minOccurs="0"/>
                <xsd:element ref="ns4:MediaServiceLocation" minOccurs="0"/>
                <xsd:element ref="ns4:MediaServiceGenerationTime" minOccurs="0"/>
                <xsd:element ref="ns4: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822e5f9-42c0-45c5-8e9b-286047951f19" elementFormDefault="qualified">
    <xsd:import namespace="http://schemas.microsoft.com/office/2006/documentManagement/types"/>
    <xsd:import namespace="http://schemas.microsoft.com/office/infopath/2007/PartnerControls"/>
    <xsd:element name="SharedWithUsers" ma:index="8" nillable="true" ma:displayName="Résztvevők"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Megosztva részletekkel" ma:internalName="SharedWithDetails" ma:readOnly="true">
      <xsd:simpleType>
        <xsd:restriction base="dms:Note">
          <xsd:maxLength value="255"/>
        </xsd:restriction>
      </xsd:simpleType>
    </xsd:element>
    <xsd:element name="SharingHintHash" ma:index="10" nillable="true" ma:displayName="Megosztási tipp kivonata"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8798653e-1342-4676-9335-1472fac99fd2"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DateTaken" ma:index="13" nillable="true" ma:displayName="MediaServiceDateTaken" ma:hidden="true" ma:internalName="MediaServiceDateTaken" ma:readOnly="true">
      <xsd:simpleType>
        <xsd:restriction base="dms:Text"/>
      </xsd:simpleType>
    </xsd:element>
    <xsd:element name="MediaServiceAutoTags" ma:index="14" nillable="true" ma:displayName="Tags" ma:internalName="MediaServiceAutoTag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Location" ma:index="16" nillable="true" ma:displayName="Location" ma:internalName="MediaServiceLocation"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artalomtípus"/>
        <xsd:element ref="dc:title" minOccurs="0" maxOccurs="1" ma:index="4" ma:displayName="Cím"/>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B2CAD06C-1EFC-48E9-9A91-122B6878963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822e5f9-42c0-45c5-8e9b-286047951f19"/>
    <ds:schemaRef ds:uri="8798653e-1342-4676-9335-1472fac99fd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F192D2D7-9FF7-4955-940F-06EC77369629}">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pte_2020_4-3</Template>
  <TotalTime>1055</TotalTime>
  <Words>2339</Words>
  <Application>Microsoft Office PowerPoint</Application>
  <PresentationFormat>Diavetítés a képernyőre (4:3 oldalarány)</PresentationFormat>
  <Paragraphs>153</Paragraphs>
  <Slides>24</Slides>
  <Notes>0</Notes>
  <HiddenSlides>0</HiddenSlides>
  <MMClips>0</MMClips>
  <ScaleCrop>false</ScaleCrop>
  <HeadingPairs>
    <vt:vector size="6" baseType="variant">
      <vt:variant>
        <vt:lpstr>Használt betűtípusok</vt:lpstr>
      </vt:variant>
      <vt:variant>
        <vt:i4>4</vt:i4>
      </vt:variant>
      <vt:variant>
        <vt:lpstr>Téma</vt:lpstr>
      </vt:variant>
      <vt:variant>
        <vt:i4>1</vt:i4>
      </vt:variant>
      <vt:variant>
        <vt:lpstr>Diacímek</vt:lpstr>
      </vt:variant>
      <vt:variant>
        <vt:i4>24</vt:i4>
      </vt:variant>
    </vt:vector>
  </HeadingPairs>
  <TitlesOfParts>
    <vt:vector size="29" baseType="lpstr">
      <vt:lpstr>Arial</vt:lpstr>
      <vt:lpstr>Calibri</vt:lpstr>
      <vt:lpstr>Cambria</vt:lpstr>
      <vt:lpstr>DejaVu Sans</vt:lpstr>
      <vt:lpstr>Office-téma</vt:lpstr>
      <vt:lpstr>PowerPoint-bemutató</vt:lpstr>
      <vt:lpstr>Lehetséges utak, ha nem vettek fel</vt:lpstr>
      <vt:lpstr>Érettségi követelmények pótlása</vt:lpstr>
      <vt:lpstr>Érettségi követelmények pótlása</vt:lpstr>
      <vt:lpstr>Felsőoktatási felvételi szakmai vizsga</vt:lpstr>
      <vt:lpstr>Felsőoktatási felvételi szakmai vizsga</vt:lpstr>
      <vt:lpstr>Pótfelvételi eljárás</vt:lpstr>
      <vt:lpstr>Keresztféléves felvételi</vt:lpstr>
      <vt:lpstr>Jelentkezési sorrend</vt:lpstr>
      <vt:lpstr>Pénzügyek, lakhatás</vt:lpstr>
      <vt:lpstr>Felvételi előkészítők  lehetséges plusz intézményi pontok</vt:lpstr>
      <vt:lpstr>PTE</vt:lpstr>
      <vt:lpstr>Általános Orvostudományi Kar Gyógyszerésztudományi Kar</vt:lpstr>
      <vt:lpstr>Bölcsészet- és Társadalomtudományi Kar</vt:lpstr>
      <vt:lpstr>Egészségtudományi Kar</vt:lpstr>
      <vt:lpstr>Közgazdaságtudományi Kar</vt:lpstr>
      <vt:lpstr>Műszaki és Informatikai Kar</vt:lpstr>
      <vt:lpstr>Műszaki és Informatikai Kar</vt:lpstr>
      <vt:lpstr>Művészeti Kar</vt:lpstr>
      <vt:lpstr>Művészeti Kar</vt:lpstr>
      <vt:lpstr>Művészeti Kar</vt:lpstr>
      <vt:lpstr>Természettudományi Kar</vt:lpstr>
      <vt:lpstr>Természettudományi Kar</vt:lpstr>
      <vt:lpstr>PowerPoint-bemutató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Vinter Miklós</dc:creator>
  <cp:lastModifiedBy>Vinter Miklós</cp:lastModifiedBy>
  <cp:revision>21</cp:revision>
  <dcterms:created xsi:type="dcterms:W3CDTF">2024-11-21T19:59:12Z</dcterms:created>
  <dcterms:modified xsi:type="dcterms:W3CDTF">2025-11-07T15:17:06Z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0x01010072B5498CA5BDFF40B0C84BC6CF9A8047</vt:lpwstr>
  </property>
</Properties>
</file>