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3"/>
  </p:notesMasterIdLst>
  <p:sldIdLst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559675" cy="106918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3C0DD-FFB8-4FEE-A750-7462C5738F90}" type="datetimeFigureOut">
              <a:rPr lang="hu-HU" smtClean="0"/>
              <a:t>2025. 11. 20.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DE8CC-45C3-4D73-8516-E1C2AF5582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5099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ADE8CC-45C3-4D73-8516-E1C2AF5582C6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3172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890" y="3113242"/>
            <a:ext cx="5015605" cy="1493848"/>
          </a:xfrm>
        </p:spPr>
        <p:txBody>
          <a:bodyPr anchor="b"/>
          <a:lstStyle>
            <a:lvl1pPr algn="ctr">
              <a:defRPr sz="4961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4525" y="4607091"/>
            <a:ext cx="3384916" cy="996979"/>
          </a:xfrm>
        </p:spPr>
        <p:txBody>
          <a:bodyPr/>
          <a:lstStyle>
            <a:lvl1pPr marL="0" indent="0" algn="ctr">
              <a:buNone/>
              <a:defRPr sz="1985">
                <a:solidFill>
                  <a:schemeClr val="bg1"/>
                </a:solidFill>
              </a:defRPr>
            </a:lvl1pPr>
            <a:lvl2pPr marL="378059" indent="0" algn="ctr">
              <a:buNone/>
              <a:defRPr sz="1654"/>
            </a:lvl2pPr>
            <a:lvl3pPr marL="756117" indent="0" algn="ctr">
              <a:buNone/>
              <a:defRPr sz="1488"/>
            </a:lvl3pPr>
            <a:lvl4pPr marL="1134176" indent="0" algn="ctr">
              <a:buNone/>
              <a:defRPr sz="1323"/>
            </a:lvl4pPr>
            <a:lvl5pPr marL="1512235" indent="0" algn="ctr">
              <a:buNone/>
              <a:defRPr sz="1323"/>
            </a:lvl5pPr>
            <a:lvl6pPr marL="1890293" indent="0" algn="ctr">
              <a:buNone/>
              <a:defRPr sz="1323"/>
            </a:lvl6pPr>
            <a:lvl7pPr marL="2268352" indent="0" algn="ctr">
              <a:buNone/>
              <a:defRPr sz="1323"/>
            </a:lvl7pPr>
            <a:lvl8pPr marL="2646411" indent="0" algn="ctr">
              <a:buNone/>
              <a:defRPr sz="1323"/>
            </a:lvl8pPr>
            <a:lvl9pPr marL="3024469" indent="0" algn="ctr">
              <a:buNone/>
              <a:defRPr sz="1323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893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u-HU" sz="4400" b="0" strike="noStrike" spc="-1">
                <a:latin typeface="Arial"/>
              </a:rPr>
              <a:t>Címszöveg formátumának szerkesztése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3200" b="0" strike="noStrike" spc="-1">
                <a:latin typeface="Arial"/>
              </a:rPr>
              <a:t>Vázlatszöveg formátumának szerkesztése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800" b="0" strike="noStrike" spc="-1">
                <a:latin typeface="Arial"/>
              </a:rPr>
              <a:t>Második vázlatszint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400" b="0" strike="noStrike" spc="-1">
                <a:latin typeface="Arial"/>
              </a:rPr>
              <a:t>Harmadik vázlatszint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000" b="0" strike="noStrike" spc="-1">
                <a:latin typeface="Arial"/>
              </a:rPr>
              <a:t>Negyedik vázlatszint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latin typeface="Arial"/>
              </a:rPr>
              <a:t>Ötödik vázlatszint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latin typeface="Arial"/>
              </a:rPr>
              <a:t>Hatodik vázlatszint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latin typeface="Arial"/>
              </a:rPr>
              <a:t>Hetedik vázlatszint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u-HU" sz="4400" b="0" strike="noStrike" spc="-1">
                <a:latin typeface="Arial"/>
              </a:rPr>
              <a:t>Címszöveg formátumának szerkesztése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3200" b="0" strike="noStrike" spc="-1">
                <a:latin typeface="Arial"/>
              </a:rPr>
              <a:t>Vázlatszöveg formátumának szerkesztése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800" b="0" strike="noStrike" spc="-1">
                <a:latin typeface="Arial"/>
              </a:rPr>
              <a:t>Második vázlatszint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400" b="0" strike="noStrike" spc="-1">
                <a:latin typeface="Arial"/>
              </a:rPr>
              <a:t>Harmadik vázlatszint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000" b="0" strike="noStrike" spc="-1">
                <a:latin typeface="Arial"/>
              </a:rPr>
              <a:t>Negyedik vázlatszint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latin typeface="Arial"/>
              </a:rPr>
              <a:t>Ötödik vázlatszint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latin typeface="Arial"/>
              </a:rPr>
              <a:t>Hatodik vázlatszint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latin typeface="Arial"/>
              </a:rPr>
              <a:t>Hetedik vázlatszint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pte.hu/hu/felveteli/kepzes" TargetMode="Externa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pte.hu/hu/felveteli/palyavalasztas/palyaorientacios-programcsomag" TargetMode="Externa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D6C974-D9B9-3424-9691-1D021FD98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A képen szöveg, levél, képernyőkép, táska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735E9199-5C21-B8E0-E0EE-069E9DFF28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21" b="10821"/>
          <a:stretch/>
        </p:blipFill>
        <p:spPr>
          <a:xfrm>
            <a:off x="-1" y="0"/>
            <a:ext cx="10080625" cy="3816161"/>
          </a:xfrm>
          <a:prstGeom prst="rect">
            <a:avLst/>
          </a:prstGeom>
          <a:solidFill>
            <a:srgbClr val="1D628F"/>
          </a:solidFill>
        </p:spPr>
      </p:pic>
      <p:sp>
        <p:nvSpPr>
          <p:cNvPr id="3074" name="Szövegdoboz 1">
            <a:extLst>
              <a:ext uri="{FF2B5EF4-FFF2-40B4-BE49-F238E27FC236}">
                <a16:creationId xmlns:a16="http://schemas.microsoft.com/office/drawing/2014/main" id="{E089C47E-FA9C-7945-AEE8-98FCC191C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045" y="3816161"/>
            <a:ext cx="5305004" cy="448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hu-HU" altLang="hu-HU" sz="2315" b="1" i="1" dirty="0">
                <a:solidFill>
                  <a:schemeClr val="bg1"/>
                </a:solidFill>
                <a:latin typeface="Pte Sans" pitchFamily="2" charset="2"/>
              </a:rPr>
              <a:t>PTE Beiskolázási nagykövet képzés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B70DFD25-7A65-11CD-2778-273D3D634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8402" y="5227100"/>
            <a:ext cx="162082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hu-HU" altLang="hu-HU" sz="1200" b="1" i="1" dirty="0">
                <a:solidFill>
                  <a:schemeClr val="bg1"/>
                </a:solidFill>
              </a:rPr>
              <a:t>2025. november 20.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855FA4F6-DD73-4A36-A61D-C4CB630B05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049806" y="4599530"/>
            <a:ext cx="3465336" cy="98919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971B5564-F73D-1638-F3F8-46E4F9205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3285" y="3849192"/>
            <a:ext cx="3658377" cy="703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sz="1323" b="1" i="1" dirty="0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RRF- 2.1.2-21-2022-00018 </a:t>
            </a:r>
            <a:endParaRPr lang="hu-HU" sz="1323" b="1" i="1" dirty="0">
              <a:solidFill>
                <a:schemeClr val="bg1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323" i="1" dirty="0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„</a:t>
            </a:r>
            <a:r>
              <a:rPr lang="en-US" sz="1323" i="1" dirty="0" err="1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Gyakorlatorientált</a:t>
            </a:r>
            <a:r>
              <a:rPr lang="en-US" sz="1323" i="1" dirty="0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323" i="1" dirty="0" err="1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felsőfokú</a:t>
            </a:r>
            <a:r>
              <a:rPr lang="en-US" sz="1323" i="1" dirty="0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323" i="1" dirty="0" err="1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képzések</a:t>
            </a:r>
            <a:r>
              <a:rPr lang="en-US" sz="1323" i="1" dirty="0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hu-HU" sz="1323" i="1" dirty="0">
              <a:solidFill>
                <a:schemeClr val="bg1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323" i="1" dirty="0" err="1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infrastrukturális</a:t>
            </a:r>
            <a:r>
              <a:rPr lang="en-US" sz="1323" i="1" dirty="0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és</a:t>
            </a:r>
            <a:r>
              <a:rPr lang="hu-HU" sz="1323" i="1" dirty="0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323" i="1" dirty="0" err="1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készségfejlesztése</a:t>
            </a:r>
            <a:r>
              <a:rPr lang="en-US" sz="1323" i="1" dirty="0">
                <a:solidFill>
                  <a:schemeClr val="bg1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PTE-n”</a:t>
            </a:r>
            <a:endParaRPr lang="hu-HU" sz="1323" dirty="0">
              <a:solidFill>
                <a:schemeClr val="bg1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BD42F049-8172-789E-F491-4BAC574EB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045" y="4919324"/>
            <a:ext cx="4127626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hu-HU" altLang="hu-HU" sz="2000" b="1" i="1" dirty="0">
                <a:solidFill>
                  <a:schemeClr val="bg1"/>
                </a:solidFill>
                <a:latin typeface="Pte Sans" pitchFamily="2" charset="2"/>
              </a:rPr>
              <a:t>Tóth Attiláné Molnár Valéria</a:t>
            </a:r>
          </a:p>
          <a:p>
            <a:pPr eaLnBrk="1" hangingPunct="1"/>
            <a:r>
              <a:rPr lang="hu-HU" altLang="hu-HU" sz="1400" b="1" i="1" dirty="0">
                <a:solidFill>
                  <a:schemeClr val="bg1"/>
                </a:solidFill>
                <a:latin typeface="Pte Sans" pitchFamily="2" charset="2"/>
              </a:rPr>
              <a:t>karrier tanácsadó</a:t>
            </a:r>
          </a:p>
        </p:txBody>
      </p:sp>
      <p:sp>
        <p:nvSpPr>
          <p:cNvPr id="7" name="Szövegdoboz 1">
            <a:extLst>
              <a:ext uri="{FF2B5EF4-FFF2-40B4-BE49-F238E27FC236}">
                <a16:creationId xmlns:a16="http://schemas.microsoft.com/office/drawing/2014/main" id="{2C9A662D-4B78-B02F-3054-8DB68B7AD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045" y="4264745"/>
            <a:ext cx="48236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2000" b="1" spc="-1" dirty="0">
                <a:solidFill>
                  <a:schemeClr val="bg1"/>
                </a:solidFill>
                <a:latin typeface="Pte Sans" pitchFamily="2" charset="2"/>
                <a:ea typeface="Noto Sans CJK SC"/>
              </a:rPr>
              <a:t>Hogyan segítheti a pedagógus diákjai sikeres pályaválasztását?</a:t>
            </a:r>
            <a:endParaRPr lang="hu-HU" sz="2000" spc="-1" dirty="0">
              <a:solidFill>
                <a:schemeClr val="bg1"/>
              </a:solidFill>
              <a:latin typeface="Pte San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49010986"/>
      </p:ext>
    </p:extLst>
  </p:cSld>
  <p:clrMapOvr>
    <a:masterClrMapping/>
  </p:clrMapOvr>
  <p:transition spd="med" advClick="0" advTm="10000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1512852" y="2234931"/>
            <a:ext cx="7054920" cy="132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KÖSZÖNÖM FIGYELMÜKET! </a:t>
            </a:r>
            <a:endParaRPr lang="hu-HU" sz="4000" b="0" strike="noStrike" spc="-1" dirty="0">
              <a:latin typeface="Arial"/>
            </a:endParaRPr>
          </a:p>
        </p:txBody>
      </p:sp>
      <p:sp>
        <p:nvSpPr>
          <p:cNvPr id="98" name="CustomShape 2"/>
          <p:cNvSpPr/>
          <p:nvPr/>
        </p:nvSpPr>
        <p:spPr>
          <a:xfrm>
            <a:off x="2160852" y="3848188"/>
            <a:ext cx="5758920" cy="1552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u-HU" sz="2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Tóth Attiláné Molnár Valéria</a:t>
            </a:r>
            <a:endParaRPr lang="hu-HU" sz="2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hu-HU" sz="2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karrier tanácsadó</a:t>
            </a:r>
            <a:endParaRPr lang="hu-HU" sz="2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hu-HU" sz="2600" b="0" strike="noStrike" spc="-1" dirty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hu-HU" sz="2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PTE OIG Karrier Iroda</a:t>
            </a:r>
            <a:endParaRPr lang="hu-HU" sz="2600" b="0" strike="noStrike" spc="-1" dirty="0">
              <a:latin typeface="Arial"/>
            </a:endParaRP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11F6AF5D-049A-451F-E066-2EF16E2C2C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79" y="399330"/>
            <a:ext cx="3368480" cy="703078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CA4D5C44-E71E-6F7F-A4B8-E477B7E8C8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519506" y="118314"/>
            <a:ext cx="3233740" cy="92308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0742E980-1177-C7F8-953D-DD1022F4B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9506" y="1102408"/>
            <a:ext cx="3561119" cy="703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sz="1323" b="1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RRF- 2.1.2-21-2022-00018 </a:t>
            </a:r>
            <a:endParaRPr lang="hu-HU" sz="1323" b="1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323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„</a:t>
            </a:r>
            <a:r>
              <a:rPr lang="en-US" sz="1323" i="1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Gyakorlatorientált</a:t>
            </a:r>
            <a:r>
              <a:rPr lang="en-US" sz="1323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323" i="1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felsőfokú</a:t>
            </a:r>
            <a:r>
              <a:rPr lang="en-US" sz="1323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323" i="1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képzések</a:t>
            </a:r>
            <a:r>
              <a:rPr lang="en-US" sz="1323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hu-HU" sz="1323" i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323" i="1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infrastrukturális</a:t>
            </a:r>
            <a:r>
              <a:rPr lang="en-US" sz="1323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és</a:t>
            </a:r>
            <a:r>
              <a:rPr lang="hu-HU" sz="1323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323" i="1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készségfejlesztése</a:t>
            </a:r>
            <a:r>
              <a:rPr lang="en-US" sz="1323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PTE-n”</a:t>
            </a:r>
            <a:endParaRPr lang="hu-HU" sz="1323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504000" y="226080"/>
            <a:ext cx="9066960" cy="94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u-HU" sz="40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Átgondolandó szempontok</a:t>
            </a:r>
            <a:endParaRPr lang="hu-HU" sz="4000" b="0" strike="noStrike" spc="-1"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432360" y="1679760"/>
            <a:ext cx="9066960" cy="328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2500" lnSpcReduction="20000"/>
          </a:bodyPr>
          <a:lstStyle/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  ● </a:t>
            </a: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Erősségek (adottság, képesség – reális Én-kép)</a:t>
            </a:r>
            <a:endParaRPr lang="hu-HU" sz="3200" b="0" strike="noStrike" spc="-1">
              <a:latin typeface="Arial"/>
            </a:endParaRPr>
          </a:p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</a:t>
            </a: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</a:t>
            </a: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Érdeklődés ( reál – humán)</a:t>
            </a:r>
            <a:endParaRPr lang="hu-HU" sz="3200" b="0" strike="noStrike" spc="-1">
              <a:latin typeface="Arial"/>
            </a:endParaRPr>
          </a:p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  ●</a:t>
            </a: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Motivációk ( mi jelenti a sikert)</a:t>
            </a:r>
            <a:endParaRPr lang="hu-HU" sz="3200" b="0" strike="noStrike" spc="-1">
              <a:latin typeface="Arial"/>
            </a:endParaRPr>
          </a:p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endParaRPr lang="hu-HU" sz="3200" b="0" strike="noStrike" spc="-1">
              <a:latin typeface="Arial"/>
            </a:endParaRPr>
          </a:p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+ jövőkép, tervezett életstílus</a:t>
            </a:r>
            <a:endParaRPr lang="hu-HU" sz="3200" b="0" strike="noStrike" spc="-1">
              <a:latin typeface="Arial"/>
            </a:endParaRPr>
          </a:p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munkaerőpiac igénye</a:t>
            </a:r>
            <a:r>
              <a:rPr lang="hu-HU" sz="3200" b="0" strike="noStrike" spc="-1">
                <a:solidFill>
                  <a:srgbClr val="000000"/>
                </a:solidFill>
                <a:latin typeface="Arial"/>
                <a:ea typeface="DejaVu Sans"/>
              </a:rPr>
              <a:t>i</a:t>
            </a:r>
            <a:endParaRPr lang="hu-HU" sz="3200" b="0" strike="noStrike" spc="-1">
              <a:latin typeface="Arial"/>
            </a:endParaRP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71965B43-A266-91F3-F56C-68DC1CFBEE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88" y="5046756"/>
            <a:ext cx="2506772" cy="5232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504000" y="226080"/>
            <a:ext cx="9066960" cy="94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u-HU" sz="3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Segítség a sikeres pályaválasztási döntéshez</a:t>
            </a:r>
            <a:endParaRPr lang="hu-HU" sz="3600" b="0" strike="noStrike" spc="-1"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441720" y="1762560"/>
            <a:ext cx="9066960" cy="328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32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Önismeret-fejlesztés</a:t>
            </a:r>
            <a:endParaRPr lang="hu-HU" sz="3200" b="0" strike="noStrike" spc="-1">
              <a:latin typeface="Arial"/>
            </a:endParaRPr>
          </a:p>
          <a:p>
            <a:pPr marL="432000" indent="-31932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-  visszajelzések </a:t>
            </a:r>
            <a:endParaRPr lang="hu-HU" sz="3200" b="0" strike="noStrike" spc="-1">
              <a:latin typeface="Arial"/>
            </a:endParaRPr>
          </a:p>
          <a:p>
            <a:pPr marL="432000" indent="-31932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 (pedagógus, kortárscsoport)</a:t>
            </a:r>
            <a:endParaRPr lang="hu-HU" sz="3200" b="0" strike="noStrike" spc="-1">
              <a:latin typeface="Arial"/>
            </a:endParaRPr>
          </a:p>
          <a:p>
            <a:pPr marL="432000" indent="-31932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- pozitív megerősítés</a:t>
            </a:r>
            <a:endParaRPr lang="hu-HU" sz="3200" b="0" strike="noStrike" spc="-1">
              <a:latin typeface="Arial"/>
            </a:endParaRPr>
          </a:p>
          <a:p>
            <a:pPr marL="432000" indent="-31932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32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Az öntájékozódás ösztönzése</a:t>
            </a:r>
            <a:endParaRPr lang="hu-HU" sz="3200" b="0" strike="noStrike" spc="-1">
              <a:latin typeface="Arial"/>
            </a:endParaRPr>
          </a:p>
          <a:p>
            <a:pPr marL="432000" indent="-31932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- szempontok és források nyújtása ehhez</a:t>
            </a:r>
            <a:endParaRPr lang="hu-HU" sz="3200" b="0" strike="noStrike" spc="-1">
              <a:latin typeface="Arial"/>
            </a:endParaRPr>
          </a:p>
        </p:txBody>
      </p:sp>
      <p:pic>
        <p:nvPicPr>
          <p:cNvPr id="82" name="Kép 81"/>
          <p:cNvPicPr/>
          <p:nvPr/>
        </p:nvPicPr>
        <p:blipFill>
          <a:blip r:embed="rId2"/>
          <a:stretch/>
        </p:blipFill>
        <p:spPr>
          <a:xfrm>
            <a:off x="5650560" y="1584000"/>
            <a:ext cx="4213440" cy="2808000"/>
          </a:xfrm>
          <a:prstGeom prst="rect">
            <a:avLst/>
          </a:prstGeom>
          <a:ln>
            <a:noFill/>
          </a:ln>
        </p:spPr>
      </p:pic>
      <p:pic>
        <p:nvPicPr>
          <p:cNvPr id="2" name="Kép 1">
            <a:extLst>
              <a:ext uri="{FF2B5EF4-FFF2-40B4-BE49-F238E27FC236}">
                <a16:creationId xmlns:a16="http://schemas.microsoft.com/office/drawing/2014/main" id="{745350CE-2051-BE03-79DB-A10A86E43C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8237" y="5002906"/>
            <a:ext cx="2478103" cy="51723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1152000" y="59760"/>
            <a:ext cx="8348040" cy="123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10000"/>
              </a:lnSpc>
            </a:pPr>
            <a:r>
              <a:rPr lang="hu-HU" sz="4400" b="1" strike="noStrike" spc="-1">
                <a:solidFill>
                  <a:srgbClr val="7E0021"/>
                </a:solidFill>
                <a:latin typeface="Times New Roman"/>
                <a:ea typeface="DejaVu Sans"/>
              </a:rPr>
              <a:t>  </a:t>
            </a:r>
            <a:r>
              <a:rPr lang="hu-HU" sz="4400" b="1" strike="noStrike" spc="-1">
                <a:latin typeface="Times New Roman"/>
                <a:ea typeface="DejaVu Sans"/>
              </a:rPr>
              <a:t>    </a:t>
            </a:r>
            <a:r>
              <a:rPr lang="hu-HU" sz="3600" b="1" strike="noStrike" spc="-1">
                <a:latin typeface="Times New Roman"/>
                <a:ea typeface="DejaVu Sans"/>
              </a:rPr>
              <a:t> Mindenki tehetséges valamiben</a:t>
            </a:r>
            <a:endParaRPr lang="hu-HU" sz="3600" b="0" strike="noStrike" spc="-1">
              <a:latin typeface="Arial"/>
            </a:endParaRPr>
          </a:p>
          <a:p>
            <a:pPr>
              <a:lnSpc>
                <a:spcPct val="110000"/>
              </a:lnSpc>
            </a:pPr>
            <a:r>
              <a:rPr lang="hu-HU" sz="2800" b="1" strike="noStrike" spc="-1">
                <a:latin typeface="Times New Roman"/>
                <a:ea typeface="DejaVu Sans"/>
              </a:rPr>
              <a:t>                 </a:t>
            </a:r>
            <a:r>
              <a:rPr lang="hu-HU" sz="2400" b="1" strike="noStrike" spc="-1">
                <a:latin typeface="Times New Roman"/>
                <a:ea typeface="DejaVu Sans"/>
              </a:rPr>
              <a:t>Howard Gardner intelligencia típusai</a:t>
            </a:r>
            <a:endParaRPr lang="hu-HU" sz="2400" b="0" strike="noStrike" spc="-1">
              <a:latin typeface="Arial"/>
            </a:endParaRPr>
          </a:p>
        </p:txBody>
      </p:sp>
      <p:pic>
        <p:nvPicPr>
          <p:cNvPr id="84" name="Kép 83"/>
          <p:cNvPicPr/>
          <p:nvPr/>
        </p:nvPicPr>
        <p:blipFill>
          <a:blip r:embed="rId2"/>
          <a:srcRect l="16479" t="7245" r="16303" b="7009"/>
          <a:stretch/>
        </p:blipFill>
        <p:spPr>
          <a:xfrm>
            <a:off x="2808000" y="1294200"/>
            <a:ext cx="4683600" cy="4376520"/>
          </a:xfrm>
          <a:prstGeom prst="rect">
            <a:avLst/>
          </a:prstGeom>
          <a:ln>
            <a:noFill/>
          </a:ln>
        </p:spPr>
      </p:pic>
      <p:pic>
        <p:nvPicPr>
          <p:cNvPr id="2" name="Kép 1">
            <a:extLst>
              <a:ext uri="{FF2B5EF4-FFF2-40B4-BE49-F238E27FC236}">
                <a16:creationId xmlns:a16="http://schemas.microsoft.com/office/drawing/2014/main" id="{21CBD000-21F1-9C12-3BB7-AB7D975CD3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968" y="4969489"/>
            <a:ext cx="2361562" cy="49291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576000" y="432000"/>
            <a:ext cx="8997840" cy="65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u-HU" sz="40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A vélekedés csapdájának elkerülése</a:t>
            </a:r>
            <a:endParaRPr lang="hu-HU" sz="4000" b="0" strike="noStrike" spc="-1"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432000" y="1447200"/>
            <a:ext cx="9142200" cy="402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Mit kell tudni a megcélzott pályáról?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u-HU" sz="2800" b="0" strike="noStrike" spc="-1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- szükséges képzettség, tudás ( + egészségügyi alkalmasság)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- jellemző munkafeladatok, munkakörülmények, munkarend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- elhelyezkedési lehetőségek, várható jövedelem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- továbblépési, fejlődési lehetőségek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u-HU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Honnét, miként szerezhető információ erről?</a:t>
            </a:r>
            <a:endParaRPr lang="hu-HU" sz="2800" b="0" strike="noStrike" spc="-1">
              <a:latin typeface="Arial"/>
            </a:endParaRP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E45C2CC2-065B-63BC-25F7-843B6BC82E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88" y="5046756"/>
            <a:ext cx="2506772" cy="5232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504000" y="226080"/>
            <a:ext cx="9066960" cy="94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u-HU" sz="40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Híd a pályához – a képzési út</a:t>
            </a:r>
            <a:endParaRPr lang="hu-HU" sz="4000" b="0" strike="noStrike" spc="-1"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504000" y="1326600"/>
            <a:ext cx="9066960" cy="39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u-HU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Információszerzés a megcélzott szakról</a:t>
            </a:r>
            <a:endParaRPr lang="hu-HU" sz="2800" b="0" strike="noStrike" spc="-1">
              <a:latin typeface="Arial"/>
            </a:endParaRPr>
          </a:p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 -</a:t>
            </a: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a képzés szintje, ideje</a:t>
            </a:r>
            <a:endParaRPr lang="hu-HU" sz="2800" b="0" strike="noStrike" spc="-1">
              <a:latin typeface="Arial"/>
            </a:endParaRPr>
          </a:p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- elsajátítandó tudás – tantárgyak, témakörök</a:t>
            </a:r>
            <a:endParaRPr lang="hu-HU" sz="2800" b="0" strike="noStrike" spc="-1">
              <a:latin typeface="Arial"/>
            </a:endParaRPr>
          </a:p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- továbbképzési lehetőségek – mesterszak, egyéb</a:t>
            </a:r>
            <a:endParaRPr lang="hu-HU" sz="2800" b="0" strike="noStrike" spc="-1">
              <a:latin typeface="Arial"/>
            </a:endParaRPr>
          </a:p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Források az öntájékozódáshoz </a:t>
            </a:r>
            <a:endParaRPr lang="hu-HU" sz="2800" b="0" strike="noStrike" spc="-1">
              <a:latin typeface="Arial"/>
            </a:endParaRPr>
          </a:p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- </a:t>
            </a:r>
            <a:r>
              <a:rPr lang="hu-HU" sz="2800" b="0" u="sng" strike="noStrike" spc="-1">
                <a:solidFill>
                  <a:srgbClr val="0000FF"/>
                </a:solidFill>
                <a:uFillTx/>
                <a:latin typeface="Times New Roman"/>
                <a:ea typeface="DejaVu Sans"/>
                <a:hlinkClick r:id="rId2"/>
              </a:rPr>
              <a:t>https://pte.hu/hu/felveteli/kepzes</a:t>
            </a:r>
            <a:endParaRPr lang="hu-HU" sz="2800" b="0" strike="noStrike" spc="-1">
              <a:latin typeface="Arial"/>
            </a:endParaRPr>
          </a:p>
          <a:p>
            <a:pPr marL="216000" indent="-215280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- felvi.hu – szakleírások, végzés utáni kilátások</a:t>
            </a:r>
            <a:endParaRPr lang="hu-HU" sz="2800" b="0" strike="noStrike" spc="-1">
              <a:latin typeface="Arial"/>
            </a:endParaRP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C5B40F88-D615-7A57-5658-3F7ADAE208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88" y="5046756"/>
            <a:ext cx="2506772" cy="5232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504000" y="226080"/>
            <a:ext cx="9066960" cy="94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u-HU" sz="40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A döntés súlyának enyhítése</a:t>
            </a:r>
            <a:endParaRPr lang="hu-HU" sz="4000" b="0" strike="noStrike" spc="-1">
              <a:latin typeface="Arial"/>
            </a:endParaRPr>
          </a:p>
        </p:txBody>
      </p:sp>
      <p:sp>
        <p:nvSpPr>
          <p:cNvPr id="90" name="CustomShape 2"/>
          <p:cNvSpPr/>
          <p:nvPr/>
        </p:nvSpPr>
        <p:spPr>
          <a:xfrm>
            <a:off x="648000" y="1800000"/>
            <a:ext cx="9066960" cy="328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 váltás lehetőségei a képzésben, és az  életpályán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Hosszabb távon összehangolható célok, tervek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Tanulságos életutak, életpályák bemutatása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Külső segítség ajánlása</a:t>
            </a:r>
            <a:endParaRPr lang="hu-HU" sz="2800" b="0" strike="noStrike" spc="-1">
              <a:latin typeface="Arial"/>
            </a:endParaRP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8CCFB632-C5E6-6169-FE46-FDDC0E9382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88" y="5046756"/>
            <a:ext cx="2506772" cy="5232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504000" y="226080"/>
            <a:ext cx="9066960" cy="94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u-HU" sz="3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Külső segítség a pályaorientációs munkához</a:t>
            </a:r>
            <a:endParaRPr lang="hu-HU" sz="3600" b="0" strike="noStrike" spc="-1"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504000" y="1679760"/>
            <a:ext cx="9283320" cy="328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Kari nyílt napok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Irány a PTE! Kultúrfeszt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u-HU" sz="2800" b="0" u="sng" strike="noStrike" spc="-1">
                <a:solidFill>
                  <a:srgbClr val="0000FF"/>
                </a:solidFill>
                <a:uFillTx/>
                <a:latin typeface="Times New Roman"/>
                <a:ea typeface="DejaVu Sans"/>
                <a:hlinkClick r:id="rId2"/>
              </a:rPr>
              <a:t>https://pte.hu/hu/felveteli/palyavalasztas/palyaorientacios-programcsomag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 </a:t>
            </a: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Egyéni és csoportos tanácsadások</a:t>
            </a:r>
            <a:endParaRPr lang="hu-HU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lang="hu-H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●</a:t>
            </a:r>
            <a:r>
              <a:rPr lang="hu-HU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Educatio Nemzetközi Oktatási Szakkiállítás</a:t>
            </a:r>
            <a:endParaRPr lang="hu-HU" sz="2800" b="0" strike="noStrike" spc="-1">
              <a:latin typeface="Arial"/>
            </a:endParaRP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ECFBDA99-1938-292B-FD7E-8241819C7E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88" y="5046756"/>
            <a:ext cx="2506772" cy="5232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504000" y="226080"/>
            <a:ext cx="9066960" cy="94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hu-HU"/>
          </a:p>
        </p:txBody>
      </p:sp>
      <p:sp>
        <p:nvSpPr>
          <p:cNvPr id="94" name="CustomShape 2"/>
          <p:cNvSpPr/>
          <p:nvPr/>
        </p:nvSpPr>
        <p:spPr>
          <a:xfrm>
            <a:off x="504000" y="1326600"/>
            <a:ext cx="9066960" cy="328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hu-HU"/>
          </a:p>
        </p:txBody>
      </p:sp>
      <p:pic>
        <p:nvPicPr>
          <p:cNvPr id="95" name="Kép 94"/>
          <p:cNvPicPr/>
          <p:nvPr/>
        </p:nvPicPr>
        <p:blipFill>
          <a:blip r:embed="rId2"/>
          <a:srcRect l="10187" t="21220" r="11587" b="4754"/>
          <a:stretch/>
        </p:blipFill>
        <p:spPr>
          <a:xfrm>
            <a:off x="2030760" y="1171800"/>
            <a:ext cx="5880240" cy="4448160"/>
          </a:xfrm>
          <a:prstGeom prst="rect">
            <a:avLst/>
          </a:prstGeom>
          <a:ln>
            <a:noFill/>
          </a:ln>
        </p:spPr>
      </p:pic>
      <p:sp>
        <p:nvSpPr>
          <p:cNvPr id="96" name="CustomShape 3"/>
          <p:cNvSpPr/>
          <p:nvPr/>
        </p:nvSpPr>
        <p:spPr>
          <a:xfrm>
            <a:off x="738720" y="74520"/>
            <a:ext cx="8922960" cy="872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u-HU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https://pte.hu/sites/pte.hu/files/felveteli/palyaorientacio/kezedben_a_jovod_24.pdf</a:t>
            </a:r>
            <a:endParaRPr lang="hu-HU" sz="2800" b="0" strike="noStrike" spc="-1">
              <a:latin typeface="Arial"/>
            </a:endParaRP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E086B314-AD07-4B49-E52F-2A5F125623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88" y="5046756"/>
            <a:ext cx="2506772" cy="5232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352</Words>
  <Application>Microsoft Office PowerPoint</Application>
  <PresentationFormat>Egyéni</PresentationFormat>
  <Paragraphs>62</Paragraphs>
  <Slides>10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2</vt:i4>
      </vt:variant>
      <vt:variant>
        <vt:lpstr>Diacímek</vt:lpstr>
      </vt:variant>
      <vt:variant>
        <vt:i4>10</vt:i4>
      </vt:variant>
    </vt:vector>
  </HeadingPairs>
  <TitlesOfParts>
    <vt:vector size="19" baseType="lpstr">
      <vt:lpstr>Aptos</vt:lpstr>
      <vt:lpstr>Arial</vt:lpstr>
      <vt:lpstr>Cambria</vt:lpstr>
      <vt:lpstr>Pte Sans</vt:lpstr>
      <vt:lpstr>Symbol</vt:lpstr>
      <vt:lpstr>Times New Roman</vt:lpstr>
      <vt:lpstr>Wingdings</vt:lpstr>
      <vt:lpstr>Office Theme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>Vinter Miklós</cp:lastModifiedBy>
  <cp:revision>15</cp:revision>
  <dcterms:created xsi:type="dcterms:W3CDTF">2024-10-24T09:20:39Z</dcterms:created>
  <dcterms:modified xsi:type="dcterms:W3CDTF">2025-11-20T11:24:50Z</dcterms:modified>
  <dc:language>hu-HU</dc:language>
</cp:coreProperties>
</file>