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260" r:id="rId3"/>
    <p:sldId id="307" r:id="rId4"/>
    <p:sldId id="262" r:id="rId5"/>
    <p:sldId id="288" r:id="rId6"/>
    <p:sldId id="286" r:id="rId7"/>
    <p:sldId id="268" r:id="rId8"/>
    <p:sldId id="289" r:id="rId9"/>
    <p:sldId id="270" r:id="rId10"/>
    <p:sldId id="287" r:id="rId11"/>
    <p:sldId id="267" r:id="rId12"/>
    <p:sldId id="269" r:id="rId13"/>
    <p:sldId id="271" r:id="rId14"/>
    <p:sldId id="261" r:id="rId15"/>
    <p:sldId id="263" r:id="rId16"/>
    <p:sldId id="264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79" r:id="rId27"/>
    <p:sldId id="283" r:id="rId28"/>
    <p:sldId id="259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85" r:id="rId37"/>
    <p:sldId id="284" r:id="rId38"/>
    <p:sldId id="299" r:id="rId39"/>
    <p:sldId id="300" r:id="rId40"/>
    <p:sldId id="302" r:id="rId41"/>
    <p:sldId id="303" r:id="rId42"/>
    <p:sldId id="304" r:id="rId43"/>
    <p:sldId id="305" r:id="rId44"/>
    <p:sldId id="266" r:id="rId45"/>
    <p:sldId id="306" r:id="rId46"/>
    <p:sldId id="265" r:id="rId4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1B8"/>
    <a:srgbClr val="005F71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797" autoAdjust="0"/>
  </p:normalViewPr>
  <p:slideViewPr>
    <p:cSldViewPr snapToGrid="0">
      <p:cViewPr varScale="1">
        <p:scale>
          <a:sx n="96" d="100"/>
          <a:sy n="96" d="100"/>
        </p:scale>
        <p:origin x="103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572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B75AD-4A95-0587-DE94-AF8D63CBA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2EDBA57-0714-0DEE-8502-D59D23CF6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517B3048-0D33-BAF9-89F5-DA99CB1E3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F021F2B-F948-2817-63EA-5E4CB46DD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340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i="1" dirty="0">
                <a:ea typeface="Calibri" panose="020F0502020204030204" pitchFamily="34" charset="0"/>
              </a:rPr>
              <a:t>A jelentkező az e-felvételi felületén nyilatkozik arról, hogy kéri-e figyelembe venni a középiskolai év végi eredményeit a pontszámításkor. A felsőoktatási felvételi eljárásról szóló 423/2012. (XII. 29.) Korm. Rendelet, és az évente kiadott Miniszteri közlemény rögzíti a tanulmányi és az érettségi pontokhoz figyelembe vehető tantárgyak listáját. Ez a jogszabály a Felsőoktatási Felvételi Tájékoztató megjelenéséig módosulhat.</a:t>
            </a:r>
            <a:endParaRPr lang="hu-HU" i="1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64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435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D692E-D831-33F3-2414-6E9DD5ECA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879D7FC-68F9-BE53-3F3A-9E28EB69B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A56E363-07A8-6144-C6EE-E43D30D82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i="1" dirty="0">
              <a:ea typeface="Calibri" panose="020F050202020403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0B6F6DA-924E-D149-BF50-AFEE50DC8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51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2/3-os átszámítás helyett a pontos egyezést a 423/2012. sz. kormányrendelet melléklete alapján szükséges kiszámítani!</a:t>
            </a:r>
          </a:p>
          <a:p>
            <a:r>
              <a:rPr lang="hu-HU" dirty="0"/>
              <a:t> Az érettségi pontok számításánál figyelembe vehető a később szerzett tanúsítvány is.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866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rgbClr val="FFFF00"/>
                </a:solidFill>
                <a:highlight>
                  <a:srgbClr val="FFFF00"/>
                </a:highlight>
              </a:rPr>
              <a:t>https://www.felvi.hu/felveteli/jelentkezes/korabbi_elj_archivum/felveteli_tajekoztatok/meghirdetesek_25a/!FftMegjelenitoArchivum/intezmenyek/32/kepzesek/1744.html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096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5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77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572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37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792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196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BB19-37A9-38D3-CBE7-68FA27A9F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90BA204-2DA1-10D7-7280-5E5874D6A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7F98B35-CA0D-3AC4-9A7B-2C9C30099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68EF8B0-1205-FE80-75F4-AE1D1C899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922FF-E8EF-4752-B684-1F52E2E3C74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41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 Jogszabályok alapján: 137/2008. (V. 16.) Korm. rendelet</a:t>
            </a:r>
          </a:p>
          <a:p>
            <a:r>
              <a:rPr lang="hu-HU" dirty="0"/>
              <a:t>az idegennyelv-tudást igazoló államilag elismert nyelvvizsgáztatásról és a külföldön kiállított, idegennyelv-tudást igazoló nyelvvizsga-bizonyítványok Magyarországon történő honosításáról</a:t>
            </a:r>
          </a:p>
          <a:p>
            <a:r>
              <a:rPr lang="hu-HU" dirty="0"/>
              <a:t>100/1997. (VI. 13.) Korm. Rendelet az érettségi vizsga vizsgaszabályzatának kiadásáról 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szaknyelvi nyelvvizsga a NYAK állásfoglalása szerint egyenértékű az általános nyelvi nyelvvizsgával.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389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D2C3C-81A5-0946-8CF3-F80F3681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6974E67-6082-09FD-DD11-E67E7FFCC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F8483CE-CC3F-1D6C-D7B4-502066D0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77D90E6-9FF2-902B-E947-6F41FD16E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922FF-E8EF-4752-B684-1F52E2E3C74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72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74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i="1" dirty="0"/>
              <a:t>A számítási módok közül a jelentkezőre nézve kedvezőbb (magasabb pontszámot eredményező) számítási módot használja az e-felvételi algoritmusa. Kivétel ez alól, ha meghatározott szakokon a középiskolai és érettségi eredmények nem vehetőek figyelembe, mert kötelezően a gyakorlati vizsga eredményéből számítódik a felvételi pontszám. </a:t>
            </a:r>
          </a:p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89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DA269-B11B-3C04-10C9-4FE42EBE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9410023-BF6B-1E06-EB78-88D1F08E0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CFDC0FD-D63E-C083-2B34-E8F37280D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E22C5D5-B80C-8D31-5563-B53B9EC0C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08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C927-A0C6-7E42-2EF4-586020EEC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B292069-9931-CC71-F330-6BF29D2E3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FE2B45F-ED15-7C57-66C3-6E3264438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F8F38CF-26B7-BD5B-6509-96B0FA8A6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81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E7136-6E58-D7A6-3C3C-AC4D6C42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E3BBD6E-D799-B26D-C878-4DD7ABB12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DED754C-413B-D56B-3EA6-60805F939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55B0167-EEF3-F72A-ED56-089FB55EF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28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428BC-77CE-0C6C-8C12-CCCE450F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5224948-D5AD-229E-58A9-06DEACD0D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47750CC-0D3F-DAE6-77C5-9552DB02B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94318D-8D58-D297-5F7E-AAF517BCA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3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6CA8E-7096-4803-2895-CA7AA0E61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92852C2-D5DC-9140-17EC-64170E656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59A3DC8-C081-B4AC-29C2-C7A69E4A9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hu-HU" sz="1200" b="0" i="1" dirty="0">
                <a:solidFill>
                  <a:srgbClr val="212529"/>
                </a:solidFill>
                <a:effectLst/>
                <a:latin typeface="Rubik"/>
                <a:ea typeface="Times New Roman" panose="02020603050405020304" pitchFamily="18" charset="0"/>
                <a:cs typeface="Times New Roman" panose="02020603050405020304" pitchFamily="18" charset="0"/>
              </a:rPr>
              <a:t>Miniszteri közlemény tartalmazza az egyes szakokon elfogadható szakképzettségek szakmaszámát és elnevezését, mely a Felvételi Tájékoztatóban is megjelenik. 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hu-HU" sz="1200" b="1" dirty="0">
                <a:solidFill>
                  <a:srgbClr val="212529"/>
                </a:solidFill>
                <a:effectLst/>
                <a:latin typeface="Rubik"/>
                <a:ea typeface="Times New Roman" panose="02020603050405020304" pitchFamily="18" charset="0"/>
                <a:cs typeface="Times New Roman" panose="02020603050405020304" pitchFamily="18" charset="0"/>
              </a:rPr>
              <a:t>Az érettségi pontok számításánál nem fogadható el szakképzettség, szakképesítés igazolására:</a:t>
            </a:r>
            <a:endParaRPr lang="hu-HU" sz="12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 2021 májusa előtt kiállított technikusi bizonyítvány,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 törzslap,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 szakmai bizonyítvány,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az ECDL-bizonyítvány,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 szakmunkás-bizonyítvány,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az érettségi-képesítő bizonyítvány,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 szakközépiskolai képesítő bizonyítvány,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szakmai vizsgáról szóló igazolás,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 munkahelyi belső tanfolyamok, képzések, egyéb tanfolyamok igazolásai, oklevelei,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200" dirty="0">
                <a:solidFill>
                  <a:srgbClr val="212529"/>
                </a:solidFill>
                <a:effectLst/>
                <a:latin typeface="Rubik"/>
                <a:ea typeface="Calibri" panose="020F0502020204030204" pitchFamily="34" charset="0"/>
                <a:cs typeface="Times New Roman" panose="02020603050405020304" pitchFamily="18" charset="0"/>
              </a:rPr>
              <a:t>a honosított vagy elismert külföldi szakképesítés igazolása.</a:t>
            </a:r>
            <a:endParaRPr lang="hu-HU" sz="12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7C159A0-81AB-C582-97ED-3B9AD2E1E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97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071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B5A7C571-8732-47BA-631F-4B69952BA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071B8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DEB9EBA0-2D78-A8FC-29E7-1C0884C270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258053D-8C60-FA6B-A579-B4D4D1466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1446C671-6BC8-67CA-0264-E8DFD89B1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005F71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2025. 11. 10.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07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AD4A9D-3436-5833-ACF2-E473CF13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332"/>
            <a:ext cx="12192003" cy="685800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-3" y="1786357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  <a:cs typeface="Times New Roman" panose="02020603050405020304" pitchFamily="18" charset="0"/>
              </a:rPr>
              <a:t>Hogy is van ez az intézményi pontrendszer?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436561" y="3842904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Dr. Szubotics Eszter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PTE OIG KTI Felvételi Csoport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DDFA166-10A7-B148-0E6C-E8CF4E961F5F}"/>
              </a:ext>
            </a:extLst>
          </p:cNvPr>
          <p:cNvSpPr txBox="1"/>
          <p:nvPr/>
        </p:nvSpPr>
        <p:spPr>
          <a:xfrm>
            <a:off x="9006176" y="5777861"/>
            <a:ext cx="363061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 dirty="0">
                <a:solidFill>
                  <a:schemeClr val="bg1"/>
                </a:solidFill>
                <a:latin typeface="Pte Sans"/>
                <a:cs typeface="Pte Sans"/>
              </a:rPr>
              <a:t>Dátum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DC6C60-F7CC-4B80-4D20-1F75487D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345" y="-369332"/>
            <a:ext cx="3860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RRF- 2.1.2-21-2022-00018 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„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Gyakorlatorientált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felsőfokú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képzések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infrastrukturális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- és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készségfejlesztése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a PTE-n</a:t>
            </a:r>
            <a:r>
              <a:rPr kumimoji="0" lang="en-US" altLang="hu-HU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”</a:t>
            </a:r>
            <a:endParaRPr kumimoji="0" lang="en-US" altLang="hu-H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Kép 4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4097D2B1-6A1A-765D-69FE-15C364E59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5693688"/>
            <a:ext cx="3860800" cy="11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D5B5B-380E-4867-81F5-139C29132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3">
            <a:extLst>
              <a:ext uri="{FF2B5EF4-FFF2-40B4-BE49-F238E27FC236}">
                <a16:creationId xmlns:a16="http://schemas.microsoft.com/office/drawing/2014/main" id="{4AB6929E-3A5D-A8A3-8777-62103D67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121920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hu-HU" sz="4000" i="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hu-HU" dirty="0">
                <a:solidFill>
                  <a:srgbClr val="002060"/>
                </a:solidFill>
                <a:cs typeface="Times New Roman" panose="02020603050405020304" pitchFamily="18" charset="0"/>
              </a:rPr>
              <a:t>Szakképesítés alapján számított pontok</a:t>
            </a:r>
            <a:endParaRPr lang="hu-HU" sz="4000" i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6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D87D2-D8D6-58A5-D46E-8C9017C8C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5338D9C-ADD7-00E6-9BDB-2F904D12A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70112"/>
            <a:ext cx="10023765" cy="780766"/>
          </a:xfrm>
        </p:spPr>
        <p:txBody>
          <a:bodyPr>
            <a:noAutofit/>
          </a:bodyPr>
          <a:lstStyle/>
          <a:p>
            <a:r>
              <a:rPr lang="hu-HU" sz="2400" b="0" dirty="0">
                <a:solidFill>
                  <a:srgbClr val="002060"/>
                </a:solidFill>
              </a:rPr>
              <a:t>Középfokú szakképesítéssel vagy szakképzettséggel -  alap- és osztatlan képzésekre jelentkezéskor</a:t>
            </a:r>
          </a:p>
          <a:p>
            <a:endParaRPr lang="en-US" sz="24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6781142-58D9-D956-30C5-457BC0077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9553" y="870831"/>
            <a:ext cx="7396862" cy="49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05934-7E27-D66A-62E1-B4555E874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4B0B8C4-6802-EC30-B4D2-77253064C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70112"/>
            <a:ext cx="10175544" cy="794413"/>
          </a:xfrm>
        </p:spPr>
        <p:txBody>
          <a:bodyPr>
            <a:normAutofit lnSpcReduction="10000"/>
          </a:bodyPr>
          <a:lstStyle/>
          <a:p>
            <a:r>
              <a:rPr lang="hu-HU" sz="2600" dirty="0">
                <a:solidFill>
                  <a:srgbClr val="002060"/>
                </a:solidFill>
                <a:latin typeface="Pte Serif" pitchFamily="2" charset="2"/>
              </a:rPr>
              <a:t>Középfokú szakképesítéssel vagy szakképzettséggel -  alap- és osztatlan képzésekre jelentkezéskor</a:t>
            </a:r>
          </a:p>
          <a:p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05B013-7FC5-3345-193C-7757478E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67495"/>
            <a:ext cx="10515600" cy="5445442"/>
          </a:xfrm>
        </p:spPr>
        <p:txBody>
          <a:bodyPr>
            <a:normAutofit fontScale="77500" lnSpcReduction="20000"/>
          </a:bodyPr>
          <a:lstStyle/>
          <a:p>
            <a:pPr algn="just"/>
            <a:endParaRPr lang="hu-HU" sz="2600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u-HU" sz="2600" dirty="0">
                <a:solidFill>
                  <a:srgbClr val="002060"/>
                </a:solidFill>
              </a:rPr>
              <a:t>Középfokú szakképzettség: 2021-től kiállított </a:t>
            </a:r>
            <a:r>
              <a:rPr lang="hu-HU" sz="2600" b="1" dirty="0">
                <a:solidFill>
                  <a:srgbClr val="002060"/>
                </a:solidFill>
              </a:rPr>
              <a:t>technikumban</a:t>
            </a:r>
            <a:r>
              <a:rPr lang="hu-HU" sz="2600" dirty="0">
                <a:solidFill>
                  <a:srgbClr val="002060"/>
                </a:solidFill>
              </a:rPr>
              <a:t> szerzett </a:t>
            </a:r>
            <a:r>
              <a:rPr lang="hu-HU" sz="2600" b="1" dirty="0">
                <a:solidFill>
                  <a:srgbClr val="002060"/>
                </a:solidFill>
              </a:rPr>
              <a:t>oklevél </a:t>
            </a:r>
            <a:r>
              <a:rPr lang="hu-HU" sz="2600" dirty="0">
                <a:solidFill>
                  <a:srgbClr val="002060"/>
                </a:solidFill>
              </a:rPr>
              <a:t>eredménye </a:t>
            </a:r>
            <a:r>
              <a:rPr lang="hu-HU" sz="2600" b="1" dirty="0">
                <a:solidFill>
                  <a:srgbClr val="002060"/>
                </a:solidFill>
              </a:rPr>
              <a:t>emelt szintű </a:t>
            </a:r>
            <a:r>
              <a:rPr lang="hu-HU" sz="2600" dirty="0">
                <a:solidFill>
                  <a:srgbClr val="002060"/>
                </a:solidFill>
              </a:rPr>
              <a:t>érettségiként számítódik az érettségi pontokba</a:t>
            </a:r>
          </a:p>
          <a:p>
            <a:pPr algn="just">
              <a:lnSpc>
                <a:spcPct val="120000"/>
              </a:lnSpc>
            </a:pPr>
            <a:r>
              <a:rPr lang="hu-HU" sz="2600" dirty="0">
                <a:solidFill>
                  <a:srgbClr val="002060"/>
                </a:solidFill>
              </a:rPr>
              <a:t>Szakgimnáziumi szakképesítés: 2021-tól szakgimnáziumban szerzett bizonyítvány eredménye </a:t>
            </a:r>
            <a:r>
              <a:rPr lang="hu-HU" sz="2600" b="1" dirty="0">
                <a:solidFill>
                  <a:srgbClr val="002060"/>
                </a:solidFill>
              </a:rPr>
              <a:t>közép szintű </a:t>
            </a:r>
            <a:r>
              <a:rPr lang="hu-HU" sz="2600" dirty="0">
                <a:solidFill>
                  <a:srgbClr val="002060"/>
                </a:solidFill>
              </a:rPr>
              <a:t>érettségiként </a:t>
            </a:r>
            <a:r>
              <a:rPr lang="hu-HU" sz="2600" dirty="0" err="1">
                <a:solidFill>
                  <a:srgbClr val="002060"/>
                </a:solidFill>
              </a:rPr>
              <a:t>számolódik</a:t>
            </a:r>
            <a:r>
              <a:rPr lang="hu-HU" sz="2600" dirty="0">
                <a:solidFill>
                  <a:srgbClr val="002060"/>
                </a:solidFill>
              </a:rPr>
              <a:t> az érettségi pontokba</a:t>
            </a:r>
          </a:p>
          <a:p>
            <a:pPr algn="just">
              <a:lnSpc>
                <a:spcPct val="120000"/>
              </a:lnSpc>
            </a:pPr>
            <a:r>
              <a:rPr lang="hu-HU" sz="2600" dirty="0">
                <a:solidFill>
                  <a:srgbClr val="002060"/>
                </a:solidFill>
              </a:rPr>
              <a:t>OKJ szerinti 54-es vagy 55-ös szakmaszámú szakképesítés – 2012 utáni OKJ bizonyítvány eredménye </a:t>
            </a:r>
            <a:r>
              <a:rPr lang="hu-HU" sz="2600" b="1" dirty="0">
                <a:solidFill>
                  <a:srgbClr val="002060"/>
                </a:solidFill>
              </a:rPr>
              <a:t>közép szintű </a:t>
            </a:r>
            <a:r>
              <a:rPr lang="hu-HU" sz="2600" dirty="0">
                <a:solidFill>
                  <a:srgbClr val="002060"/>
                </a:solidFill>
              </a:rPr>
              <a:t>érettségiként </a:t>
            </a:r>
            <a:r>
              <a:rPr lang="hu-HU" sz="2600" dirty="0" err="1">
                <a:solidFill>
                  <a:srgbClr val="002060"/>
                </a:solidFill>
              </a:rPr>
              <a:t>számolódik</a:t>
            </a:r>
            <a:r>
              <a:rPr lang="hu-HU" sz="2600" dirty="0">
                <a:solidFill>
                  <a:srgbClr val="002060"/>
                </a:solidFill>
              </a:rPr>
              <a:t> az érettségi pontokba</a:t>
            </a:r>
          </a:p>
          <a:p>
            <a:pPr algn="just">
              <a:lnSpc>
                <a:spcPct val="120000"/>
              </a:lnSpc>
            </a:pPr>
            <a:endParaRPr lang="hu-HU" sz="2600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u-HU" sz="2600" dirty="0">
                <a:solidFill>
                  <a:srgbClr val="002060"/>
                </a:solidFill>
              </a:rPr>
              <a:t>A szakmai vizsga eredményéből érettségi pont akkor számítható, ha </a:t>
            </a:r>
            <a:r>
              <a:rPr lang="hu-HU" sz="2600" b="1" dirty="0">
                <a:solidFill>
                  <a:srgbClr val="002060"/>
                </a:solidFill>
              </a:rPr>
              <a:t>legalább jó (4) eredményű</a:t>
            </a:r>
            <a:r>
              <a:rPr lang="hu-HU" sz="2600" dirty="0">
                <a:solidFill>
                  <a:srgbClr val="002060"/>
                </a:solidFill>
              </a:rPr>
              <a:t>. Részletes képzéslista a Tájékoztató erre vonatkozó táblázataiban szerepel. </a:t>
            </a:r>
          </a:p>
          <a:p>
            <a:pPr algn="just">
              <a:lnSpc>
                <a:spcPct val="120000"/>
              </a:lnSpc>
            </a:pPr>
            <a:r>
              <a:rPr lang="hu-HU" sz="2600" dirty="0">
                <a:solidFill>
                  <a:srgbClr val="002060"/>
                </a:solidFill>
              </a:rPr>
              <a:t>A listákban nem található szakképesítés a Kar döntése szerint </a:t>
            </a:r>
            <a:r>
              <a:rPr lang="hu-HU" sz="2600" b="1" dirty="0">
                <a:solidFill>
                  <a:srgbClr val="002060"/>
                </a:solidFill>
              </a:rPr>
              <a:t>intézményi pontként </a:t>
            </a:r>
            <a:r>
              <a:rPr lang="hu-HU" sz="2600" dirty="0">
                <a:solidFill>
                  <a:srgbClr val="002060"/>
                </a:solidFill>
              </a:rPr>
              <a:t>figyelembe vehető, ez a Tájékoztató intézményi pont fejezeteiben kerül feltüntetésre.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444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068B4-094B-37BC-EB2A-D875F3618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104334A-5749-BF04-F499-2A76F27FF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909687"/>
            <a:ext cx="12192000" cy="519313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II. Az „első 400” pont</a:t>
            </a:r>
            <a:endParaRPr lang="en-US" sz="3200" dirty="0">
              <a:solidFill>
                <a:srgbClr val="002060"/>
              </a:solidFill>
              <a:latin typeface="Pte Serif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033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013E80-9DE0-31A9-ABD1-892F6C3D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54" y="370473"/>
            <a:ext cx="10515600" cy="679501"/>
          </a:xfrm>
        </p:spPr>
        <p:txBody>
          <a:bodyPr>
            <a:normAutofit/>
          </a:bodyPr>
          <a:lstStyle/>
          <a:p>
            <a:pPr algn="ctr"/>
            <a:r>
              <a:rPr lang="hu-HU" sz="3200" b="0" dirty="0">
                <a:solidFill>
                  <a:srgbClr val="002060"/>
                </a:solidFill>
              </a:rPr>
              <a:t>Középiskolai tanulmányok alapján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16ED3B7-C891-75B0-EA66-2F71D9813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157" y="1414486"/>
            <a:ext cx="4425757" cy="442575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AB88E99-9247-97FE-5FF7-2DC7BCD3E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173" y="3081734"/>
            <a:ext cx="1939111" cy="1186737"/>
          </a:xfrm>
          <a:prstGeom prst="rect">
            <a:avLst/>
          </a:prstGeom>
        </p:spPr>
      </p:pic>
      <p:sp>
        <p:nvSpPr>
          <p:cNvPr id="19" name="object 15">
            <a:extLst>
              <a:ext uri="{FF2B5EF4-FFF2-40B4-BE49-F238E27FC236}">
                <a16:creationId xmlns:a16="http://schemas.microsoft.com/office/drawing/2014/main" id="{E2B09919-D5BE-2025-1726-7685FA0B8C2C}"/>
              </a:ext>
            </a:extLst>
          </p:cNvPr>
          <p:cNvSpPr/>
          <p:nvPr/>
        </p:nvSpPr>
        <p:spPr>
          <a:xfrm>
            <a:off x="4246438" y="3042415"/>
            <a:ext cx="423789" cy="416508"/>
          </a:xfrm>
          <a:custGeom>
            <a:avLst/>
            <a:gdLst/>
            <a:ahLst/>
            <a:cxnLst/>
            <a:rect l="l" t="t" r="r" b="b"/>
            <a:pathLst>
              <a:path w="408939" h="408939">
                <a:moveTo>
                  <a:pt x="204215" y="0"/>
                </a:moveTo>
                <a:lnTo>
                  <a:pt x="157390" y="5393"/>
                </a:lnTo>
                <a:lnTo>
                  <a:pt x="114405" y="20756"/>
                </a:lnTo>
                <a:lnTo>
                  <a:pt x="76487" y="44862"/>
                </a:lnTo>
                <a:lnTo>
                  <a:pt x="44862" y="76487"/>
                </a:lnTo>
                <a:lnTo>
                  <a:pt x="20756" y="114405"/>
                </a:lnTo>
                <a:lnTo>
                  <a:pt x="5393" y="157390"/>
                </a:lnTo>
                <a:lnTo>
                  <a:pt x="0" y="204216"/>
                </a:lnTo>
                <a:lnTo>
                  <a:pt x="5393" y="251041"/>
                </a:lnTo>
                <a:lnTo>
                  <a:pt x="20756" y="294026"/>
                </a:lnTo>
                <a:lnTo>
                  <a:pt x="44862" y="331944"/>
                </a:lnTo>
                <a:lnTo>
                  <a:pt x="76487" y="363569"/>
                </a:lnTo>
                <a:lnTo>
                  <a:pt x="114405" y="387675"/>
                </a:lnTo>
                <a:lnTo>
                  <a:pt x="157390" y="403038"/>
                </a:lnTo>
                <a:lnTo>
                  <a:pt x="204215" y="408432"/>
                </a:lnTo>
                <a:lnTo>
                  <a:pt x="251041" y="403038"/>
                </a:lnTo>
                <a:lnTo>
                  <a:pt x="294026" y="387675"/>
                </a:lnTo>
                <a:lnTo>
                  <a:pt x="331944" y="363569"/>
                </a:lnTo>
                <a:lnTo>
                  <a:pt x="363569" y="331944"/>
                </a:lnTo>
                <a:lnTo>
                  <a:pt x="387675" y="294026"/>
                </a:lnTo>
                <a:lnTo>
                  <a:pt x="403038" y="251041"/>
                </a:lnTo>
                <a:lnTo>
                  <a:pt x="408431" y="204216"/>
                </a:lnTo>
                <a:lnTo>
                  <a:pt x="403038" y="157390"/>
                </a:lnTo>
                <a:lnTo>
                  <a:pt x="387675" y="114405"/>
                </a:lnTo>
                <a:lnTo>
                  <a:pt x="363569" y="76487"/>
                </a:lnTo>
                <a:lnTo>
                  <a:pt x="331944" y="44862"/>
                </a:lnTo>
                <a:lnTo>
                  <a:pt x="294026" y="20756"/>
                </a:lnTo>
                <a:lnTo>
                  <a:pt x="251041" y="5393"/>
                </a:lnTo>
                <a:lnTo>
                  <a:pt x="204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0C8764E0-645B-FE19-D550-B3C3C6369535}"/>
              </a:ext>
            </a:extLst>
          </p:cNvPr>
          <p:cNvSpPr txBox="1"/>
          <p:nvPr/>
        </p:nvSpPr>
        <p:spPr>
          <a:xfrm>
            <a:off x="4339935" y="3188392"/>
            <a:ext cx="442313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15" dirty="0">
                <a:solidFill>
                  <a:srgbClr val="FFFFFF"/>
                </a:solidFill>
                <a:latin typeface="Verdana"/>
                <a:cs typeface="Verdana"/>
              </a:rPr>
              <a:t>200p</a:t>
            </a:r>
            <a:endParaRPr sz="750" dirty="0">
              <a:latin typeface="Verdana"/>
              <a:cs typeface="Verdana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ACF906A5-62B7-7E2A-2F62-58C8BA9B9A88}"/>
              </a:ext>
            </a:extLst>
          </p:cNvPr>
          <p:cNvSpPr/>
          <p:nvPr/>
        </p:nvSpPr>
        <p:spPr>
          <a:xfrm>
            <a:off x="6280856" y="4705028"/>
            <a:ext cx="423789" cy="416508"/>
          </a:xfrm>
          <a:custGeom>
            <a:avLst/>
            <a:gdLst/>
            <a:ahLst/>
            <a:cxnLst/>
            <a:rect l="l" t="t" r="r" b="b"/>
            <a:pathLst>
              <a:path w="408939" h="408939">
                <a:moveTo>
                  <a:pt x="204215" y="0"/>
                </a:moveTo>
                <a:lnTo>
                  <a:pt x="157390" y="5393"/>
                </a:lnTo>
                <a:lnTo>
                  <a:pt x="114405" y="20756"/>
                </a:lnTo>
                <a:lnTo>
                  <a:pt x="76487" y="44862"/>
                </a:lnTo>
                <a:lnTo>
                  <a:pt x="44862" y="76487"/>
                </a:lnTo>
                <a:lnTo>
                  <a:pt x="20756" y="114405"/>
                </a:lnTo>
                <a:lnTo>
                  <a:pt x="5393" y="157390"/>
                </a:lnTo>
                <a:lnTo>
                  <a:pt x="0" y="204216"/>
                </a:lnTo>
                <a:lnTo>
                  <a:pt x="5393" y="251041"/>
                </a:lnTo>
                <a:lnTo>
                  <a:pt x="20756" y="294026"/>
                </a:lnTo>
                <a:lnTo>
                  <a:pt x="44862" y="331944"/>
                </a:lnTo>
                <a:lnTo>
                  <a:pt x="76487" y="363569"/>
                </a:lnTo>
                <a:lnTo>
                  <a:pt x="114405" y="387675"/>
                </a:lnTo>
                <a:lnTo>
                  <a:pt x="157390" y="403038"/>
                </a:lnTo>
                <a:lnTo>
                  <a:pt x="204215" y="408432"/>
                </a:lnTo>
                <a:lnTo>
                  <a:pt x="251041" y="403038"/>
                </a:lnTo>
                <a:lnTo>
                  <a:pt x="294026" y="387675"/>
                </a:lnTo>
                <a:lnTo>
                  <a:pt x="331944" y="363569"/>
                </a:lnTo>
                <a:lnTo>
                  <a:pt x="363569" y="331944"/>
                </a:lnTo>
                <a:lnTo>
                  <a:pt x="387675" y="294026"/>
                </a:lnTo>
                <a:lnTo>
                  <a:pt x="403038" y="251041"/>
                </a:lnTo>
                <a:lnTo>
                  <a:pt x="408431" y="204216"/>
                </a:lnTo>
                <a:lnTo>
                  <a:pt x="403038" y="157390"/>
                </a:lnTo>
                <a:lnTo>
                  <a:pt x="387675" y="114405"/>
                </a:lnTo>
                <a:lnTo>
                  <a:pt x="363569" y="76487"/>
                </a:lnTo>
                <a:lnTo>
                  <a:pt x="331944" y="44862"/>
                </a:lnTo>
                <a:lnTo>
                  <a:pt x="294026" y="20756"/>
                </a:lnTo>
                <a:lnTo>
                  <a:pt x="251041" y="5393"/>
                </a:lnTo>
                <a:lnTo>
                  <a:pt x="204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03995445-A2B0-5AD6-520E-56BC8E52BB00}"/>
              </a:ext>
            </a:extLst>
          </p:cNvPr>
          <p:cNvSpPr/>
          <p:nvPr/>
        </p:nvSpPr>
        <p:spPr>
          <a:xfrm>
            <a:off x="6576186" y="2371266"/>
            <a:ext cx="423789" cy="416508"/>
          </a:xfrm>
          <a:custGeom>
            <a:avLst/>
            <a:gdLst/>
            <a:ahLst/>
            <a:cxnLst/>
            <a:rect l="l" t="t" r="r" b="b"/>
            <a:pathLst>
              <a:path w="408939" h="408939">
                <a:moveTo>
                  <a:pt x="204215" y="0"/>
                </a:moveTo>
                <a:lnTo>
                  <a:pt x="157390" y="5393"/>
                </a:lnTo>
                <a:lnTo>
                  <a:pt x="114405" y="20756"/>
                </a:lnTo>
                <a:lnTo>
                  <a:pt x="76487" y="44862"/>
                </a:lnTo>
                <a:lnTo>
                  <a:pt x="44862" y="76487"/>
                </a:lnTo>
                <a:lnTo>
                  <a:pt x="20756" y="114405"/>
                </a:lnTo>
                <a:lnTo>
                  <a:pt x="5393" y="157390"/>
                </a:lnTo>
                <a:lnTo>
                  <a:pt x="0" y="204216"/>
                </a:lnTo>
                <a:lnTo>
                  <a:pt x="5393" y="251041"/>
                </a:lnTo>
                <a:lnTo>
                  <a:pt x="20756" y="294026"/>
                </a:lnTo>
                <a:lnTo>
                  <a:pt x="44862" y="331944"/>
                </a:lnTo>
                <a:lnTo>
                  <a:pt x="76487" y="363569"/>
                </a:lnTo>
                <a:lnTo>
                  <a:pt x="114405" y="387675"/>
                </a:lnTo>
                <a:lnTo>
                  <a:pt x="157390" y="403038"/>
                </a:lnTo>
                <a:lnTo>
                  <a:pt x="204215" y="408432"/>
                </a:lnTo>
                <a:lnTo>
                  <a:pt x="251041" y="403038"/>
                </a:lnTo>
                <a:lnTo>
                  <a:pt x="294026" y="387675"/>
                </a:lnTo>
                <a:lnTo>
                  <a:pt x="331944" y="363569"/>
                </a:lnTo>
                <a:lnTo>
                  <a:pt x="363569" y="331944"/>
                </a:lnTo>
                <a:lnTo>
                  <a:pt x="387675" y="294026"/>
                </a:lnTo>
                <a:lnTo>
                  <a:pt x="403038" y="251041"/>
                </a:lnTo>
                <a:lnTo>
                  <a:pt x="408431" y="204216"/>
                </a:lnTo>
                <a:lnTo>
                  <a:pt x="403038" y="157390"/>
                </a:lnTo>
                <a:lnTo>
                  <a:pt x="387675" y="114405"/>
                </a:lnTo>
                <a:lnTo>
                  <a:pt x="363569" y="76487"/>
                </a:lnTo>
                <a:lnTo>
                  <a:pt x="331944" y="44862"/>
                </a:lnTo>
                <a:lnTo>
                  <a:pt x="294026" y="20756"/>
                </a:lnTo>
                <a:lnTo>
                  <a:pt x="251041" y="5393"/>
                </a:lnTo>
                <a:lnTo>
                  <a:pt x="204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EBECD3EE-B54F-4449-624C-619AD40A6B9E}"/>
              </a:ext>
            </a:extLst>
          </p:cNvPr>
          <p:cNvSpPr txBox="1"/>
          <p:nvPr/>
        </p:nvSpPr>
        <p:spPr>
          <a:xfrm>
            <a:off x="6655794" y="2510542"/>
            <a:ext cx="559687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15" dirty="0">
                <a:solidFill>
                  <a:srgbClr val="FFFFFF"/>
                </a:solidFill>
                <a:latin typeface="Verdana"/>
                <a:cs typeface="Verdana"/>
              </a:rPr>
              <a:t>200p</a:t>
            </a:r>
            <a:endParaRPr sz="750" dirty="0">
              <a:latin typeface="Verdana"/>
              <a:cs typeface="Verdana"/>
            </a:endParaRP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AA30B86C-1366-7E5B-75A5-371F824161E0}"/>
              </a:ext>
            </a:extLst>
          </p:cNvPr>
          <p:cNvSpPr txBox="1"/>
          <p:nvPr/>
        </p:nvSpPr>
        <p:spPr>
          <a:xfrm>
            <a:off x="6390240" y="4844875"/>
            <a:ext cx="442313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hu-HU" sz="750" spc="-15" dirty="0">
                <a:solidFill>
                  <a:srgbClr val="FFFFFF"/>
                </a:solidFill>
                <a:latin typeface="Verdana"/>
                <a:cs typeface="Verdana"/>
              </a:rPr>
              <a:t>100 p</a:t>
            </a:r>
            <a:endParaRPr sz="750" dirty="0">
              <a:latin typeface="Verdana"/>
              <a:cs typeface="Verdana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8AB895F9-8E5A-A204-758B-F47F5E4A6471}"/>
              </a:ext>
            </a:extLst>
          </p:cNvPr>
          <p:cNvSpPr txBox="1"/>
          <p:nvPr/>
        </p:nvSpPr>
        <p:spPr>
          <a:xfrm>
            <a:off x="7995182" y="1625322"/>
            <a:ext cx="2792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0598">
              <a:spcBef>
                <a:spcPts val="79"/>
              </a:spcBef>
            </a:pPr>
            <a:r>
              <a:rPr lang="hu-HU" sz="1800" b="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b="1" spc="21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26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pont</a:t>
            </a:r>
            <a:endParaRPr lang="hu-HU" sz="18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70AEF7AC-DAB2-B8DC-5F5B-0D7EAE753353}"/>
              </a:ext>
            </a:extLst>
          </p:cNvPr>
          <p:cNvSpPr txBox="1"/>
          <p:nvPr/>
        </p:nvSpPr>
        <p:spPr>
          <a:xfrm>
            <a:off x="9046106" y="2039012"/>
            <a:ext cx="2258713" cy="74876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8"/>
              </a:spcBef>
            </a:pPr>
            <a:r>
              <a:rPr sz="1600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Két</a:t>
            </a:r>
            <a:r>
              <a:rPr sz="1600" spc="15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érettségi</a:t>
            </a:r>
            <a:r>
              <a:rPr sz="1600" b="1" spc="143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vizsgatárgy</a:t>
            </a:r>
            <a:r>
              <a:rPr lang="hu-HU" sz="1600" b="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százalékos</a:t>
            </a:r>
            <a:r>
              <a:rPr lang="hu-HU"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eredményének</a:t>
            </a:r>
            <a:r>
              <a:rPr sz="1600" spc="49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összege</a:t>
            </a:r>
            <a:r>
              <a:rPr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48764F17-716C-6793-A9DB-8BD7DAF70AB9}"/>
              </a:ext>
            </a:extLst>
          </p:cNvPr>
          <p:cNvSpPr txBox="1"/>
          <p:nvPr/>
        </p:nvSpPr>
        <p:spPr>
          <a:xfrm>
            <a:off x="9046106" y="3109904"/>
            <a:ext cx="2309982" cy="99498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169069" algn="just">
              <a:spcBef>
                <a:spcPts val="79"/>
              </a:spcBef>
            </a:pPr>
            <a:r>
              <a:rPr sz="16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</a:t>
            </a:r>
            <a:r>
              <a:rPr sz="1600" spc="-64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vizsgatárgyakat</a:t>
            </a:r>
            <a:r>
              <a:rPr sz="1600" spc="-64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és</a:t>
            </a:r>
            <a:r>
              <a:rPr sz="1600" spc="-79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azok</a:t>
            </a:r>
            <a:r>
              <a:rPr sz="1600" spc="-64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szintjét</a:t>
            </a:r>
            <a:r>
              <a:rPr sz="1600" spc="-64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3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</a:t>
            </a:r>
            <a:r>
              <a:rPr lang="hu-HU"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karok</a:t>
            </a:r>
            <a:r>
              <a:rPr sz="1600" spc="-19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szakonként</a:t>
            </a:r>
            <a:r>
              <a:rPr lang="hu-HU"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maguk</a:t>
            </a:r>
            <a:r>
              <a:rPr sz="1600" spc="-1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határozzák</a:t>
            </a:r>
            <a:r>
              <a:rPr sz="1600" spc="15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meg.</a:t>
            </a:r>
            <a:endParaRPr sz="16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08FF586A-9C5D-F256-9026-C925835119BD}"/>
              </a:ext>
            </a:extLst>
          </p:cNvPr>
          <p:cNvSpPr txBox="1"/>
          <p:nvPr/>
        </p:nvSpPr>
        <p:spPr>
          <a:xfrm>
            <a:off x="374995" y="1637140"/>
            <a:ext cx="3108163" cy="15310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b="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Tanulmányi</a:t>
            </a:r>
            <a:r>
              <a:rPr b="1" spc="236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b="1" spc="26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pont</a:t>
            </a:r>
            <a:endParaRPr lang="hu-HU" b="1" spc="26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  <a:p>
            <a:pPr marL="9525">
              <a:spcBef>
                <a:spcPts val="79"/>
              </a:spcBef>
            </a:pPr>
            <a:endParaRPr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9525">
              <a:spcBef>
                <a:spcPts val="8"/>
              </a:spcBef>
            </a:pPr>
            <a:r>
              <a:rPr sz="16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</a:t>
            </a:r>
            <a:r>
              <a:rPr sz="1600" spc="-4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középiskolai</a:t>
            </a:r>
            <a:r>
              <a:rPr sz="1600" b="1" spc="3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spc="34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eredmény</a:t>
            </a:r>
            <a:r>
              <a:rPr sz="1600" b="1" spc="49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6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(100p)</a:t>
            </a:r>
            <a:r>
              <a:rPr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és </a:t>
            </a:r>
            <a:r>
              <a:rPr sz="1600" spc="-19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az</a:t>
            </a:r>
            <a:endParaRPr sz="16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  <a:p>
            <a:pPr marL="9525" algn="just"/>
            <a:r>
              <a:rPr sz="1600" b="1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érettségi</a:t>
            </a:r>
            <a:r>
              <a:rPr sz="1600" b="1" spc="64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átlag</a:t>
            </a:r>
            <a:r>
              <a:rPr sz="1600" b="1" spc="45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6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(100p)</a:t>
            </a:r>
            <a:r>
              <a:rPr sz="1600" spc="-4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alapján</a:t>
            </a:r>
            <a:r>
              <a:rPr sz="1600" spc="23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számítják</a:t>
            </a:r>
            <a:r>
              <a:rPr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3B2D8EF3-4175-CEBE-E41F-F5A205062D53}"/>
              </a:ext>
            </a:extLst>
          </p:cNvPr>
          <p:cNvSpPr txBox="1"/>
          <p:nvPr/>
        </p:nvSpPr>
        <p:spPr>
          <a:xfrm>
            <a:off x="394562" y="3607396"/>
            <a:ext cx="2595069" cy="99498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600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Mindkét</a:t>
            </a:r>
            <a:r>
              <a:rPr sz="1600" spc="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esetben</a:t>
            </a:r>
            <a:r>
              <a:rPr sz="16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</a:t>
            </a:r>
            <a:r>
              <a:rPr lang="hu-HU" sz="1600" spc="1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z intézmény </a:t>
            </a:r>
            <a:r>
              <a:rPr sz="1600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határozhat</a:t>
            </a:r>
            <a:r>
              <a:rPr lang="hu-HU" sz="16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23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meg </a:t>
            </a:r>
            <a:r>
              <a:rPr sz="1600" spc="-15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tantárgyakat</a:t>
            </a:r>
            <a:r>
              <a:rPr sz="1600" spc="-15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,</a:t>
            </a:r>
            <a:r>
              <a:rPr sz="1600" spc="-1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vizsgatárgyakat</a:t>
            </a:r>
            <a:r>
              <a:rPr sz="1600" spc="-8" dirty="0">
                <a:solidFill>
                  <a:srgbClr val="002060"/>
                </a:solidFill>
                <a:latin typeface="Pte Sans" pitchFamily="2" charset="2"/>
                <a:cs typeface="Verdana"/>
              </a:rPr>
              <a:t>.</a:t>
            </a:r>
            <a:endParaRPr sz="1600" dirty="0">
              <a:solidFill>
                <a:srgbClr val="002060"/>
              </a:solidFill>
              <a:latin typeface="Pte Sans" pitchFamily="2" charset="2"/>
              <a:cs typeface="Verdana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E223AB62-D0EA-05B6-A8F7-5660DB116C3B}"/>
              </a:ext>
            </a:extLst>
          </p:cNvPr>
          <p:cNvSpPr txBox="1"/>
          <p:nvPr/>
        </p:nvSpPr>
        <p:spPr>
          <a:xfrm>
            <a:off x="8018328" y="5091963"/>
            <a:ext cx="3881606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b="1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Intézményi</a:t>
            </a:r>
            <a:r>
              <a:rPr sz="1600" b="1" spc="127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spc="26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pont</a:t>
            </a:r>
            <a:endParaRPr sz="16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  <a:p>
            <a:pPr marL="9525" marR="3810">
              <a:spcBef>
                <a:spcPts val="11"/>
              </a:spcBef>
            </a:pPr>
            <a:r>
              <a:rPr sz="16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</a:t>
            </a:r>
            <a:r>
              <a:rPr sz="1600" spc="-19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lang="hu-HU"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karok </a:t>
            </a:r>
            <a:r>
              <a:rPr sz="1600" spc="-15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által</a:t>
            </a:r>
            <a:r>
              <a:rPr sz="1600" spc="-15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meghatározott</a:t>
            </a:r>
            <a:r>
              <a:rPr sz="1600" spc="3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teljesítményért</a:t>
            </a:r>
            <a:r>
              <a:rPr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,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eredményért</a:t>
            </a:r>
            <a:r>
              <a:rPr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,</a:t>
            </a:r>
            <a:r>
              <a:rPr sz="1600" spc="-6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vizsgáért</a:t>
            </a:r>
            <a:r>
              <a:rPr sz="1600" spc="-6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adható</a:t>
            </a:r>
            <a:r>
              <a:rPr sz="1600" spc="-8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3">
            <a:extLst>
              <a:ext uri="{FF2B5EF4-FFF2-40B4-BE49-F238E27FC236}">
                <a16:creationId xmlns:a16="http://schemas.microsoft.com/office/drawing/2014/main" id="{DA80683E-F33E-AE22-27FC-55CC39B4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12192000" cy="1325563"/>
          </a:xfrm>
        </p:spPr>
        <p:txBody>
          <a:bodyPr/>
          <a:lstStyle/>
          <a:p>
            <a:pPr algn="ctr"/>
            <a:r>
              <a:rPr lang="hu-HU" sz="4000" i="0" dirty="0">
                <a:solidFill>
                  <a:srgbClr val="002060"/>
                </a:solidFill>
                <a:cs typeface="Times New Roman" panose="02020603050405020304" pitchFamily="18" charset="0"/>
              </a:rPr>
              <a:t>1. Tanulmányi pontok</a:t>
            </a:r>
          </a:p>
        </p:txBody>
      </p:sp>
    </p:spTree>
    <p:extLst>
      <p:ext uri="{BB962C8B-B14F-4D97-AF65-F5344CB8AC3E}">
        <p14:creationId xmlns:p14="http://schemas.microsoft.com/office/powerpoint/2010/main" val="239743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C09FF8-2D09-E971-06ED-92A0E05E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77" y="20199"/>
            <a:ext cx="12192000" cy="1029211"/>
          </a:xfrm>
        </p:spPr>
        <p:txBody>
          <a:bodyPr>
            <a:normAutofit/>
          </a:bodyPr>
          <a:lstStyle/>
          <a:p>
            <a:pPr algn="ctr"/>
            <a:r>
              <a:rPr lang="hu-HU" sz="2400" b="0" dirty="0">
                <a:solidFill>
                  <a:srgbClr val="002060"/>
                </a:solidFill>
                <a:cs typeface="Times New Roman" panose="02020603050405020304" pitchFamily="18" charset="0"/>
              </a:rPr>
              <a:t>Tanulmányi pontok számítása</a:t>
            </a:r>
            <a:br>
              <a:rPr lang="hu-HU" sz="2400" b="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hu-HU" sz="2400" b="0" dirty="0">
                <a:solidFill>
                  <a:srgbClr val="002060"/>
                </a:solidFill>
                <a:cs typeface="Times New Roman" panose="02020603050405020304" pitchFamily="18" charset="0"/>
              </a:rPr>
              <a:t>összesen szerezhető: 200 pont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2487E30-1E1C-C075-3F20-F0B7EC046255}"/>
              </a:ext>
            </a:extLst>
          </p:cNvPr>
          <p:cNvSpPr txBox="1"/>
          <p:nvPr/>
        </p:nvSpPr>
        <p:spPr>
          <a:xfrm>
            <a:off x="1452497" y="1715602"/>
            <a:ext cx="1042615" cy="1026243"/>
          </a:xfrm>
          <a:prstGeom prst="rect">
            <a:avLst/>
          </a:prstGeom>
          <a:solidFill>
            <a:srgbClr val="1276CE"/>
          </a:solidFill>
        </p:spPr>
        <p:txBody>
          <a:bodyPr vert="horz" wrap="square" lIns="0" tIns="193358" rIns="0" bIns="0" rtlCol="0">
            <a:spAutoFit/>
          </a:bodyPr>
          <a:lstStyle/>
          <a:p>
            <a:pPr marL="277654">
              <a:spcBef>
                <a:spcPts val="1523"/>
              </a:spcBef>
            </a:pPr>
            <a:r>
              <a:rPr b="1" spc="-1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263"/>
            <a:r>
              <a:rPr lang="hu-HU" b="1" spc="4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49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endParaRPr lang="hu-HU" b="1" spc="49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263"/>
            <a:endParaRPr dirty="0">
              <a:latin typeface="Tahoma"/>
              <a:cs typeface="Tahoma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6B658B1C-5AC6-FA5D-9486-909725BFF200}"/>
              </a:ext>
            </a:extLst>
          </p:cNvPr>
          <p:cNvSpPr txBox="1"/>
          <p:nvPr/>
        </p:nvSpPr>
        <p:spPr>
          <a:xfrm>
            <a:off x="2869505" y="1715602"/>
            <a:ext cx="3088844" cy="281327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4286" rIns="0" bIns="0" rtlCol="0">
            <a:spAutoFit/>
          </a:bodyPr>
          <a:lstStyle/>
          <a:p>
            <a:pPr>
              <a:spcBef>
                <a:spcPts val="34"/>
              </a:spcBef>
            </a:pPr>
            <a:r>
              <a:rPr lang="hu-HU" b="1" spc="8" dirty="0">
                <a:latin typeface="Pte Sans" pitchFamily="2" charset="2"/>
                <a:cs typeface="Times New Roman" panose="02020603050405020304" pitchFamily="18" charset="0"/>
              </a:rPr>
              <a:t>A. </a:t>
            </a:r>
            <a:r>
              <a:rPr b="1" spc="8" dirty="0" err="1">
                <a:latin typeface="Pte Sans" pitchFamily="2" charset="2"/>
                <a:cs typeface="Times New Roman" panose="02020603050405020304" pitchFamily="18" charset="0"/>
              </a:rPr>
              <a:t>Középiskolai</a:t>
            </a:r>
            <a:r>
              <a:rPr b="1" spc="113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b="1" spc="26" dirty="0" err="1">
                <a:latin typeface="Pte Sans" pitchFamily="2" charset="2"/>
                <a:cs typeface="Times New Roman" panose="02020603050405020304" pitchFamily="18" charset="0"/>
              </a:rPr>
              <a:t>eredmény</a:t>
            </a:r>
            <a:endParaRPr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BBFE206-7C3E-135C-2EAD-2810328A6E27}"/>
              </a:ext>
            </a:extLst>
          </p:cNvPr>
          <p:cNvSpPr txBox="1"/>
          <p:nvPr/>
        </p:nvSpPr>
        <p:spPr>
          <a:xfrm>
            <a:off x="2869505" y="2239824"/>
            <a:ext cx="4513811" cy="767998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051" rIns="0" bIns="0" rtlCol="0">
            <a:spAutoFit/>
          </a:bodyPr>
          <a:lstStyle/>
          <a:p>
            <a:pPr marL="68580" marR="858203" algn="just">
              <a:spcBef>
                <a:spcPts val="229"/>
              </a:spcBef>
            </a:pPr>
            <a:r>
              <a:rPr lang="hu-HU" sz="1600" spc="-64" dirty="0">
                <a:latin typeface="Pte Sans" pitchFamily="2" charset="2"/>
                <a:cs typeface="Times New Roman" panose="02020603050405020304" pitchFamily="18" charset="0"/>
              </a:rPr>
              <a:t>Öt</a:t>
            </a:r>
            <a:r>
              <a:rPr sz="1600" spc="-56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Pte Sans" pitchFamily="2" charset="2"/>
                <a:cs typeface="Times New Roman" panose="02020603050405020304" pitchFamily="18" charset="0"/>
              </a:rPr>
              <a:t>középiskolai</a:t>
            </a:r>
            <a:r>
              <a:rPr sz="1600" spc="-64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latin typeface="Pte Sans" pitchFamily="2" charset="2"/>
                <a:cs typeface="Times New Roman" panose="02020603050405020304" pitchFamily="18" charset="0"/>
              </a:rPr>
              <a:t>tantárgy</a:t>
            </a:r>
            <a:r>
              <a:rPr sz="1600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Pte Sans" pitchFamily="2" charset="2"/>
                <a:cs typeface="Times New Roman" panose="02020603050405020304" pitchFamily="18" charset="0"/>
              </a:rPr>
              <a:t>két</a:t>
            </a:r>
            <a:r>
              <a:rPr sz="1600" spc="-45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Pte Sans" pitchFamily="2" charset="2"/>
                <a:cs typeface="Times New Roman" panose="02020603050405020304" pitchFamily="18" charset="0"/>
              </a:rPr>
              <a:t>utolsó</a:t>
            </a:r>
            <a:r>
              <a:rPr sz="1600" spc="-53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Pte Sans" pitchFamily="2" charset="2"/>
                <a:cs typeface="Times New Roman" panose="02020603050405020304" pitchFamily="18" charset="0"/>
              </a:rPr>
              <a:t>tanult</a:t>
            </a:r>
            <a:r>
              <a:rPr sz="1600" spc="-34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19" dirty="0" err="1">
                <a:latin typeface="Pte Sans" pitchFamily="2" charset="2"/>
                <a:cs typeface="Times New Roman" panose="02020603050405020304" pitchFamily="18" charset="0"/>
              </a:rPr>
              <a:t>év</a:t>
            </a:r>
            <a:r>
              <a:rPr sz="1600" spc="-71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Pte Sans" pitchFamily="2" charset="2"/>
                <a:cs typeface="Times New Roman" panose="02020603050405020304" pitchFamily="18" charset="0"/>
              </a:rPr>
              <a:t>végi</a:t>
            </a:r>
            <a:r>
              <a:rPr sz="1600" spc="-6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latin typeface="Pte Sans" pitchFamily="2" charset="2"/>
                <a:cs typeface="Times New Roman" panose="02020603050405020304" pitchFamily="18" charset="0"/>
              </a:rPr>
              <a:t>osztályzatainak</a:t>
            </a:r>
            <a:r>
              <a:rPr sz="1600" spc="-56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latin typeface="Pte Sans" pitchFamily="2" charset="2"/>
                <a:cs typeface="Times New Roman" panose="02020603050405020304" pitchFamily="18" charset="0"/>
              </a:rPr>
              <a:t>összege</a:t>
            </a:r>
            <a:r>
              <a:rPr lang="hu-HU" sz="1600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dirty="0" err="1">
                <a:latin typeface="Pte Sans" pitchFamily="2" charset="2"/>
                <a:cs typeface="Times New Roman" panose="02020603050405020304" pitchFamily="18" charset="0"/>
              </a:rPr>
              <a:t>szorozva</a:t>
            </a:r>
            <a:r>
              <a:rPr sz="1600" b="1" spc="124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spc="-8" dirty="0" err="1">
                <a:latin typeface="Pte Sans" pitchFamily="2" charset="2"/>
                <a:cs typeface="Times New Roman" panose="02020603050405020304" pitchFamily="18" charset="0"/>
              </a:rPr>
              <a:t>kettővel</a:t>
            </a:r>
            <a:r>
              <a:rPr lang="hu-HU" sz="1600" b="1" spc="-8" dirty="0">
                <a:latin typeface="Pte Sans" pitchFamily="2" charset="2"/>
                <a:cs typeface="Times New Roman" panose="02020603050405020304" pitchFamily="18" charset="0"/>
              </a:rPr>
              <a:t>.</a:t>
            </a:r>
            <a:endParaRPr sz="1600"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630EBE0-23C7-D54A-7DC6-063443F62A6B}"/>
              </a:ext>
            </a:extLst>
          </p:cNvPr>
          <p:cNvSpPr txBox="1"/>
          <p:nvPr/>
        </p:nvSpPr>
        <p:spPr>
          <a:xfrm>
            <a:off x="5126411" y="3617482"/>
            <a:ext cx="1109755" cy="1026243"/>
          </a:xfrm>
          <a:prstGeom prst="rect">
            <a:avLst/>
          </a:prstGeom>
          <a:solidFill>
            <a:srgbClr val="233187"/>
          </a:solidFill>
        </p:spPr>
        <p:txBody>
          <a:bodyPr vert="horz" wrap="square" lIns="0" tIns="193358" rIns="0" bIns="0" rtlCol="0">
            <a:spAutoFit/>
          </a:bodyPr>
          <a:lstStyle/>
          <a:p>
            <a:pPr marL="277654">
              <a:spcBef>
                <a:spcPts val="1523"/>
              </a:spcBef>
            </a:pPr>
            <a:r>
              <a:rPr b="1" spc="-19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263"/>
            <a:r>
              <a:rPr lang="hu-HU" b="1" spc="49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spc="49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endParaRPr lang="hu-HU" b="1" spc="49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263"/>
            <a:endParaRPr>
              <a:latin typeface="Tahoma"/>
              <a:cs typeface="Tahoma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F49AD186-1FF9-3827-8AE6-E7D602F8C809}"/>
              </a:ext>
            </a:extLst>
          </p:cNvPr>
          <p:cNvSpPr txBox="1"/>
          <p:nvPr/>
        </p:nvSpPr>
        <p:spPr>
          <a:xfrm>
            <a:off x="6686814" y="3617482"/>
            <a:ext cx="2215893" cy="37106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Pte Sans" pitchFamily="2" charset="2"/>
                <a:cs typeface="Times New Roman" panose="02020603050405020304" pitchFamily="18" charset="0"/>
              </a:rPr>
              <a:t>B. </a:t>
            </a:r>
            <a:r>
              <a:rPr b="1" dirty="0" err="1">
                <a:latin typeface="Pte Sans" pitchFamily="2" charset="2"/>
                <a:cs typeface="Times New Roman" panose="02020603050405020304" pitchFamily="18" charset="0"/>
              </a:rPr>
              <a:t>Érettségi</a:t>
            </a:r>
            <a:r>
              <a:rPr b="1" spc="169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b="1" spc="-8" dirty="0" err="1">
                <a:latin typeface="Pte Sans" pitchFamily="2" charset="2"/>
                <a:cs typeface="Times New Roman" panose="02020603050405020304" pitchFamily="18" charset="0"/>
              </a:rPr>
              <a:t>átlag</a:t>
            </a:r>
            <a:endParaRPr dirty="0">
              <a:latin typeface="Pte Sans" pitchFamily="2" charset="2"/>
              <a:cs typeface="Times New Roman" panose="02020603050405020304" pitchFamily="18" charset="0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75E0F864-DD5E-81E6-681C-7A2DFAD3A606}"/>
              </a:ext>
            </a:extLst>
          </p:cNvPr>
          <p:cNvSpPr txBox="1"/>
          <p:nvPr/>
        </p:nvSpPr>
        <p:spPr>
          <a:xfrm>
            <a:off x="6686257" y="4225157"/>
            <a:ext cx="4432901" cy="153183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8575" rIns="0" bIns="0" rtlCol="0">
            <a:spAutoFit/>
          </a:bodyPr>
          <a:lstStyle/>
          <a:p>
            <a:pPr marL="68580" marR="97154" algn="just">
              <a:spcBef>
                <a:spcPts val="225"/>
              </a:spcBef>
            </a:pPr>
            <a:r>
              <a:rPr sz="1600" spc="-8" dirty="0" err="1">
                <a:latin typeface="Pte Sans" pitchFamily="2" charset="2"/>
                <a:cs typeface="Times New Roman" panose="02020603050405020304" pitchFamily="18" charset="0"/>
              </a:rPr>
              <a:t>Érettségi</a:t>
            </a:r>
            <a:r>
              <a:rPr sz="1600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spc="-8" dirty="0" err="1">
                <a:latin typeface="Pte Sans" pitchFamily="2" charset="2"/>
                <a:cs typeface="Times New Roman" panose="02020603050405020304" pitchFamily="18" charset="0"/>
              </a:rPr>
              <a:t>bizonyítványban</a:t>
            </a:r>
            <a:r>
              <a:rPr sz="1600" spc="94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lang="hu-HU" sz="1600" spc="-15" dirty="0">
                <a:latin typeface="Pte Sans" pitchFamily="2" charset="2"/>
                <a:cs typeface="Times New Roman" panose="02020603050405020304" pitchFamily="18" charset="0"/>
              </a:rPr>
              <a:t>szereplő</a:t>
            </a:r>
            <a:r>
              <a:rPr sz="1600" spc="-15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64" dirty="0">
                <a:latin typeface="Pte Sans" pitchFamily="2" charset="2"/>
                <a:cs typeface="Times New Roman" panose="02020603050405020304" pitchFamily="18" charset="0"/>
              </a:rPr>
              <a:t>5</a:t>
            </a:r>
            <a:r>
              <a:rPr sz="1600" spc="-3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spc="-8" dirty="0" err="1">
                <a:latin typeface="Pte Sans" pitchFamily="2" charset="2"/>
                <a:cs typeface="Times New Roman" panose="02020603050405020304" pitchFamily="18" charset="0"/>
              </a:rPr>
              <a:t>tárgy</a:t>
            </a:r>
            <a:r>
              <a:rPr sz="1600" spc="-34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Pte Sans" pitchFamily="2" charset="2"/>
                <a:cs typeface="Times New Roman" panose="02020603050405020304" pitchFamily="18" charset="0"/>
              </a:rPr>
              <a:t>vizsgaeredményének</a:t>
            </a:r>
            <a:r>
              <a:rPr sz="1600" spc="-71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spc="-8" dirty="0" err="1">
                <a:latin typeface="Pte Sans" pitchFamily="2" charset="2"/>
                <a:cs typeface="Times New Roman" panose="02020603050405020304" pitchFamily="18" charset="0"/>
              </a:rPr>
              <a:t>átlaga</a:t>
            </a:r>
            <a:r>
              <a:rPr sz="1600" b="1" spc="-8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dirty="0" err="1">
                <a:latin typeface="Pte Sans" pitchFamily="2" charset="2"/>
                <a:cs typeface="Times New Roman" panose="02020603050405020304" pitchFamily="18" charset="0"/>
              </a:rPr>
              <a:t>egész</a:t>
            </a:r>
            <a:r>
              <a:rPr lang="hu-HU" sz="1600" b="1" spc="153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dirty="0" err="1">
                <a:latin typeface="Pte Sans" pitchFamily="2" charset="2"/>
                <a:cs typeface="Times New Roman" panose="02020603050405020304" pitchFamily="18" charset="0"/>
              </a:rPr>
              <a:t>számra</a:t>
            </a:r>
            <a:r>
              <a:rPr sz="1600" b="1" spc="101" dirty="0">
                <a:latin typeface="Pte Sans" pitchFamily="2" charset="2"/>
                <a:cs typeface="Times New Roman" panose="02020603050405020304" pitchFamily="18" charset="0"/>
              </a:rPr>
              <a:t> </a:t>
            </a:r>
            <a:r>
              <a:rPr sz="1600" b="1" spc="-8" dirty="0" err="1">
                <a:latin typeface="Pte Sans" pitchFamily="2" charset="2"/>
                <a:cs typeface="Times New Roman" panose="02020603050405020304" pitchFamily="18" charset="0"/>
              </a:rPr>
              <a:t>kerekítve</a:t>
            </a:r>
            <a:r>
              <a:rPr lang="hu-HU" sz="1600" b="1" spc="-8" dirty="0">
                <a:latin typeface="Pte Sans" pitchFamily="2" charset="2"/>
                <a:cs typeface="Times New Roman" panose="02020603050405020304" pitchFamily="18" charset="0"/>
              </a:rPr>
              <a:t>. </a:t>
            </a:r>
          </a:p>
          <a:p>
            <a:pPr marL="68580" marR="97154" algn="just">
              <a:spcBef>
                <a:spcPts val="225"/>
              </a:spcBef>
            </a:pPr>
            <a:r>
              <a:rPr lang="hu-HU" sz="1600" spc="-8" dirty="0">
                <a:latin typeface="Pte Sans" pitchFamily="2" charset="2"/>
                <a:cs typeface="Times New Roman" panose="02020603050405020304" pitchFamily="18" charset="0"/>
              </a:rPr>
              <a:t>Középszintű és emelt szintű érettségi eredménye azonos módon számít a részpontszámba.</a:t>
            </a:r>
            <a:endParaRPr sz="1600" dirty="0">
              <a:latin typeface="Pte Sans" pitchFamily="2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1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F6C3E-A28A-0CA1-D37C-3515C123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327C36F-71B0-AAD8-5063-1C708E78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068"/>
            <a:ext cx="12192000" cy="727894"/>
          </a:xfrm>
        </p:spPr>
        <p:txBody>
          <a:bodyPr>
            <a:normAutofit/>
          </a:bodyPr>
          <a:lstStyle/>
          <a:p>
            <a:pPr algn="ctr"/>
            <a:r>
              <a:rPr lang="hu-HU" sz="2700" b="0" dirty="0">
                <a:solidFill>
                  <a:srgbClr val="002060"/>
                </a:solidFill>
              </a:rPr>
              <a:t>Példa: Tanulmányi pontok számítása (A+B)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3E43C4C-D7DB-9764-A404-9379785F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57" y="1469859"/>
            <a:ext cx="10225286" cy="46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3">
            <a:extLst>
              <a:ext uri="{FF2B5EF4-FFF2-40B4-BE49-F238E27FC236}">
                <a16:creationId xmlns:a16="http://schemas.microsoft.com/office/drawing/2014/main" id="{34F4508F-7686-CBE4-B334-5ED912CDC0CC}"/>
              </a:ext>
            </a:extLst>
          </p:cNvPr>
          <p:cNvSpPr txBox="1">
            <a:spLocks/>
          </p:cNvSpPr>
          <p:nvPr/>
        </p:nvSpPr>
        <p:spPr>
          <a:xfrm>
            <a:off x="1" y="2640743"/>
            <a:ext cx="12192000" cy="157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071B8"/>
                </a:solidFill>
                <a:latin typeface="Pte Sans" pitchFamily="2" charset="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2. Érettségi pontok</a:t>
            </a:r>
          </a:p>
        </p:txBody>
      </p:sp>
    </p:spTree>
    <p:extLst>
      <p:ext uri="{BB962C8B-B14F-4D97-AF65-F5344CB8AC3E}">
        <p14:creationId xmlns:p14="http://schemas.microsoft.com/office/powerpoint/2010/main" val="1300364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3EEDC117-1DF0-8434-D3CC-065C81EB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81733"/>
            <a:ext cx="12192000" cy="585134"/>
          </a:xfrm>
        </p:spPr>
        <p:txBody>
          <a:bodyPr/>
          <a:lstStyle/>
          <a:p>
            <a:pPr algn="ctr"/>
            <a:r>
              <a:rPr lang="hu-HU" sz="3200" b="0" spc="49" dirty="0">
                <a:solidFill>
                  <a:srgbClr val="002060"/>
                </a:solidFill>
                <a:cs typeface="Times New Roman" panose="02020603050405020304" pitchFamily="18" charset="0"/>
              </a:rPr>
              <a:t>Érettségi</a:t>
            </a:r>
            <a:r>
              <a:rPr lang="hu-HU" sz="3200" b="0" spc="4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u-HU" sz="3200" b="0" spc="79" dirty="0">
                <a:solidFill>
                  <a:srgbClr val="002060"/>
                </a:solidFill>
                <a:cs typeface="Times New Roman" panose="02020603050405020304" pitchFamily="18" charset="0"/>
              </a:rPr>
              <a:t>pontok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38B8D1F2-9562-66F9-7423-2E3512F569EE}"/>
              </a:ext>
            </a:extLst>
          </p:cNvPr>
          <p:cNvSpPr txBox="1">
            <a:spLocks/>
          </p:cNvSpPr>
          <p:nvPr/>
        </p:nvSpPr>
        <p:spPr>
          <a:xfrm>
            <a:off x="903642" y="1387737"/>
            <a:ext cx="9993854" cy="502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071B8"/>
                </a:solidFill>
                <a:latin typeface="Pte Sans" pitchFamily="2" charset="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4799" marR="3810" indent="-285750" algn="just">
              <a:spcBef>
                <a:spcPts val="221"/>
              </a:spcBef>
              <a:buFont typeface="Arial" panose="020B0604020202020204" pitchFamily="34" charset="0"/>
              <a:buChar char="•"/>
            </a:pPr>
            <a:r>
              <a:rPr lang="hu-HU" sz="1800" spc="4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 érettségi pontokhoz figyelembe vehető</a:t>
            </a:r>
            <a:r>
              <a:rPr lang="hu-HU" sz="1800" spc="172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öt</a:t>
            </a:r>
            <a:r>
              <a:rPr lang="hu-HU" sz="1800" spc="17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spc="16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vizsgatantárgy</a:t>
            </a:r>
            <a:r>
              <a:rPr lang="hu-HU" sz="1800" spc="16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közül</a:t>
            </a:r>
            <a:r>
              <a:rPr lang="hu-HU" sz="1800" spc="172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5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kettőt,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és</a:t>
            </a:r>
            <a:r>
              <a:rPr lang="hu-HU" sz="1800" spc="18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azok</a:t>
            </a:r>
            <a:r>
              <a:rPr lang="hu-HU" sz="1800" spc="16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szintjét</a:t>
            </a:r>
            <a:r>
              <a:rPr lang="hu-HU" sz="1800" spc="17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</a:t>
            </a:r>
            <a:r>
              <a:rPr lang="hu-HU" sz="1800" spc="16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felsőoktatási</a:t>
            </a:r>
            <a:r>
              <a:rPr lang="hu-HU" sz="1800" spc="16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intézmény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határozza</a:t>
            </a:r>
            <a:r>
              <a:rPr lang="hu-HU" sz="1800" spc="214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meg.</a:t>
            </a:r>
            <a:r>
              <a:rPr lang="hu-HU" sz="1800" spc="214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 </a:t>
            </a:r>
            <a:r>
              <a:rPr lang="hu-HU" sz="1800" spc="3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Ezen</a:t>
            </a:r>
            <a:r>
              <a:rPr lang="hu-HU" sz="1800" spc="22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 </a:t>
            </a:r>
            <a:r>
              <a:rPr lang="hu-HU" sz="1800" b="1" spc="22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két  </a:t>
            </a:r>
            <a:r>
              <a:rPr lang="hu-HU" sz="18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b="1" spc="217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 </a:t>
            </a:r>
            <a:r>
              <a:rPr lang="hu-HU" sz="18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vizsgatantárgy</a:t>
            </a:r>
            <a:r>
              <a:rPr lang="hu-HU" sz="1800" b="1" spc="217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 </a:t>
            </a:r>
            <a:r>
              <a:rPr lang="hu-HU" sz="18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százalékos</a:t>
            </a:r>
            <a:r>
              <a:rPr lang="hu-HU" sz="1800" b="1" spc="22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 </a:t>
            </a:r>
            <a:r>
              <a:rPr lang="hu-HU" sz="1800" b="1" spc="3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eredményének </a:t>
            </a:r>
            <a:r>
              <a:rPr lang="hu-HU" sz="18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összege</a:t>
            </a:r>
            <a:r>
              <a:rPr lang="hu-HU" sz="1800" b="1" spc="10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</a:t>
            </a:r>
            <a:r>
              <a:rPr lang="hu-HU" sz="1800" spc="15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spc="13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pont.</a:t>
            </a:r>
          </a:p>
          <a:p>
            <a:pPr marL="294799" marR="3810" indent="-285750" algn="just">
              <a:spcBef>
                <a:spcPts val="221"/>
              </a:spcBef>
              <a:buFont typeface="Arial" panose="020B0604020202020204" pitchFamily="34" charset="0"/>
              <a:buChar char="•"/>
            </a:pPr>
            <a:endParaRPr lang="hu-HU" sz="1800" spc="-15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294799" marR="3810" indent="-285750" algn="just">
              <a:spcBef>
                <a:spcPts val="221"/>
              </a:spcBef>
            </a:pPr>
            <a:r>
              <a:rPr lang="hu-HU" sz="1800" spc="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4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</a:t>
            </a:r>
            <a:r>
              <a:rPr lang="hu-HU" sz="1800" spc="127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spc="11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4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pontok</a:t>
            </a:r>
            <a:r>
              <a:rPr lang="hu-HU" sz="1800" spc="12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számítása</a:t>
            </a:r>
            <a:r>
              <a:rPr lang="hu-HU" sz="1800" spc="11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során</a:t>
            </a:r>
            <a:r>
              <a:rPr lang="hu-HU" sz="1800" spc="124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a</a:t>
            </a:r>
            <a:r>
              <a:rPr lang="hu-HU" sz="1800" spc="8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százalékos</a:t>
            </a:r>
            <a:r>
              <a:rPr lang="hu-HU" sz="1800" spc="7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3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eredmény</a:t>
            </a:r>
            <a:r>
              <a:rPr lang="hu-HU" sz="1800" b="1" spc="6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4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más</a:t>
            </a:r>
            <a:r>
              <a:rPr lang="hu-HU" sz="1800" b="1" spc="7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b="1" spc="64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-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pontot</a:t>
            </a:r>
            <a:r>
              <a:rPr lang="hu-HU" sz="18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</a:t>
            </a:r>
            <a:r>
              <a:rPr lang="hu-HU" sz="1800" b="1" spc="7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emelt</a:t>
            </a:r>
            <a:r>
              <a:rPr lang="hu-HU" sz="1800" b="1" spc="7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szint</a:t>
            </a:r>
            <a:r>
              <a:rPr lang="hu-HU" sz="1800" b="1" spc="6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és</a:t>
            </a:r>
            <a:r>
              <a:rPr lang="hu-HU" sz="1800" b="1" spc="7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középszint</a:t>
            </a:r>
            <a:r>
              <a:rPr lang="hu-HU" sz="1800" b="1" spc="4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-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esetében:</a:t>
            </a:r>
          </a:p>
          <a:p>
            <a:pPr marL="294799" marR="3810" indent="-285750" algn="just">
              <a:spcBef>
                <a:spcPts val="221"/>
              </a:spcBef>
              <a:buFont typeface="Arial" panose="020B0604020202020204" pitchFamily="34" charset="0"/>
              <a:buChar char="•"/>
            </a:pPr>
            <a:endParaRPr lang="hu-HU" sz="1800" spc="-8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752475" marR="3810" lvl="1" indent="-285750" algn="just">
              <a:spcBef>
                <a:spcPts val="221"/>
              </a:spcBef>
              <a:buFont typeface="Wingdings" panose="05000000000000000000" pitchFamily="2" charset="2"/>
              <a:buChar char="Ø"/>
            </a:pPr>
            <a:r>
              <a:rPr lang="hu-HU" sz="1800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</a:t>
            </a:r>
            <a:r>
              <a:rPr lang="hu-HU" sz="1800" spc="127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3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emelt</a:t>
            </a:r>
            <a:r>
              <a:rPr lang="hu-HU" sz="1800" b="1" spc="11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szintű</a:t>
            </a:r>
            <a:r>
              <a:rPr lang="hu-HU" sz="1800" b="1" spc="12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spc="11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3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eredmény</a:t>
            </a:r>
            <a:r>
              <a:rPr lang="hu-HU" sz="1800" spc="124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</a:t>
            </a:r>
            <a:r>
              <a:rPr lang="hu-HU" sz="1800" spc="12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annyi</a:t>
            </a:r>
            <a:r>
              <a:rPr lang="hu-HU" sz="1800" spc="12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spc="12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pontot,</a:t>
            </a:r>
            <a:r>
              <a:rPr lang="hu-HU" sz="1800" spc="-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3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mint</a:t>
            </a:r>
            <a:r>
              <a:rPr lang="hu-HU" sz="1800" spc="-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2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ahány</a:t>
            </a:r>
            <a:r>
              <a:rPr lang="hu-HU" sz="1800" spc="-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százalékos</a:t>
            </a:r>
            <a:r>
              <a:rPr lang="hu-HU" sz="1800" spc="-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</a:t>
            </a:r>
            <a:r>
              <a:rPr lang="hu-HU" sz="1800" spc="-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3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vizsgaeredmény</a:t>
            </a:r>
            <a:r>
              <a:rPr lang="hu-HU" sz="1800" spc="-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4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(</a:t>
            </a:r>
            <a:r>
              <a:rPr lang="hu-HU" sz="1800" spc="-41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pl</a:t>
            </a:r>
            <a:r>
              <a:rPr lang="hu-HU" sz="1800" spc="-4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:</a:t>
            </a:r>
            <a:r>
              <a:rPr lang="hu-HU" sz="1800" spc="-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13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95%</a:t>
            </a:r>
            <a:r>
              <a:rPr lang="hu-HU" sz="1800" spc="-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3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emelt</a:t>
            </a:r>
            <a:r>
              <a:rPr lang="hu-HU" sz="1800" spc="-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szintű</a:t>
            </a:r>
            <a:r>
              <a:rPr lang="hu-HU" sz="1800" spc="-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3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vizsgaeredmény</a:t>
            </a:r>
            <a:r>
              <a:rPr lang="hu-HU" sz="1800" spc="-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23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=</a:t>
            </a:r>
            <a:r>
              <a:rPr lang="hu-HU" sz="1800" spc="-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95</a:t>
            </a:r>
            <a:r>
              <a:rPr lang="hu-HU" sz="1800" spc="-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spc="-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pont)</a:t>
            </a:r>
            <a:r>
              <a:rPr lang="hu-HU" sz="1800" spc="-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</a:p>
          <a:p>
            <a:pPr marL="752475" marR="3810" lvl="1" indent="-285750" algn="just">
              <a:spcBef>
                <a:spcPts val="221"/>
              </a:spcBef>
              <a:buFont typeface="Wingdings" panose="05000000000000000000" pitchFamily="2" charset="2"/>
              <a:buChar char="Ø"/>
            </a:pPr>
            <a:endParaRPr lang="hu-HU" sz="1800" spc="-19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752475" marR="3810" lvl="1" indent="-285750" algn="just">
              <a:spcBef>
                <a:spcPts val="221"/>
              </a:spcBef>
              <a:buFont typeface="Wingdings" panose="05000000000000000000" pitchFamily="2" charset="2"/>
              <a:buChar char="Ø"/>
            </a:pPr>
            <a:r>
              <a:rPr lang="hu-HU" sz="1800" spc="7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</a:t>
            </a:r>
            <a:r>
              <a:rPr lang="hu-HU" sz="1800" spc="34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2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középszintű</a:t>
            </a:r>
            <a:r>
              <a:rPr lang="hu-HU" sz="1800" spc="37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2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spc="37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százalékos</a:t>
            </a:r>
            <a:r>
              <a:rPr lang="hu-HU" sz="1800" spc="37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3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eredményének</a:t>
            </a:r>
            <a:r>
              <a:rPr lang="hu-HU" sz="1800" spc="37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9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2/3-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</a:t>
            </a:r>
            <a:r>
              <a:rPr lang="hu-HU" sz="1800" spc="37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</a:t>
            </a:r>
            <a:r>
              <a:rPr lang="hu-HU" sz="1800" spc="37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spc="37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15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</a:t>
            </a:r>
            <a:r>
              <a:rPr lang="hu-HU" sz="1800" spc="37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4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(pl.:</a:t>
            </a:r>
            <a:r>
              <a:rPr lang="hu-HU" sz="1800" spc="37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13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100%</a:t>
            </a:r>
            <a:r>
              <a:rPr lang="hu-HU" sz="1800" spc="37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2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középszintű</a:t>
            </a:r>
            <a:r>
              <a:rPr lang="hu-HU" sz="1800" spc="19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3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vizsgaeredmény</a:t>
            </a:r>
            <a:r>
              <a:rPr lang="hu-HU" sz="1800" spc="-2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spc="-23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=</a:t>
            </a:r>
            <a:r>
              <a:rPr lang="hu-HU" sz="1800" spc="-3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-8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67</a:t>
            </a:r>
            <a:r>
              <a:rPr lang="hu-HU" sz="1800" b="1" spc="-26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2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</a:t>
            </a:r>
            <a:r>
              <a:rPr lang="hu-HU" sz="1800" b="1" spc="-23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  <a:r>
              <a:rPr lang="hu-HU" sz="1800" b="1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</a:t>
            </a:r>
            <a:r>
              <a:rPr lang="hu-HU" sz="1800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).</a:t>
            </a:r>
          </a:p>
          <a:p>
            <a:pPr marL="295275" marR="3810" indent="-285750" algn="just">
              <a:spcBef>
                <a:spcPts val="221"/>
              </a:spcBef>
              <a:buFont typeface="Arial" panose="020B0604020202020204" pitchFamily="34" charset="0"/>
              <a:buChar char="•"/>
            </a:pPr>
            <a:endParaRPr lang="hu-HU" sz="1800" spc="1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295275" marR="3810" indent="-285750" algn="just">
              <a:spcBef>
                <a:spcPts val="221"/>
              </a:spcBef>
              <a:buFont typeface="Arial" panose="020B0604020202020204" pitchFamily="34" charset="0"/>
              <a:buChar char="•"/>
            </a:pPr>
            <a:r>
              <a:rPr lang="hu-HU" sz="1800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 Tájékoztatóban közzétett és a bizonyítványban/tanúsítványban szereplő </a:t>
            </a:r>
            <a:r>
              <a:rPr lang="hu-HU" sz="1800" b="1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érettségi tárgy </a:t>
            </a:r>
            <a:r>
              <a:rPr lang="hu-HU" sz="1800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elnevezésnek </a:t>
            </a:r>
            <a:r>
              <a:rPr lang="hu-HU" sz="1800" b="1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PONTOSAN egyeznie kell</a:t>
            </a:r>
            <a:r>
              <a:rPr lang="hu-HU" sz="1800" spc="1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, pl. közgazdasági ismeretek; közgazdaság ismeretek nem egyező tárgy!</a:t>
            </a:r>
          </a:p>
          <a:p>
            <a:pPr marL="295275" marR="3810" indent="-285750" algn="just">
              <a:spcBef>
                <a:spcPts val="221"/>
              </a:spcBef>
              <a:buFont typeface="Arial" panose="020B0604020202020204" pitchFamily="34" charset="0"/>
              <a:buChar char="•"/>
            </a:pPr>
            <a:endParaRPr lang="hu-HU" sz="1600" spc="1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792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818"/>
            <a:ext cx="10515600" cy="5715145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hu-HU" sz="3200" dirty="0">
                <a:solidFill>
                  <a:srgbClr val="0D3862"/>
                </a:solidFill>
                <a:cs typeface="Times New Roman" panose="02020603050405020304" pitchFamily="18" charset="0"/>
              </a:rPr>
              <a:t>Pontszámítási módszerek</a:t>
            </a:r>
            <a:endParaRPr lang="en-US" sz="3200" dirty="0">
              <a:solidFill>
                <a:srgbClr val="0D3862"/>
              </a:solidFill>
              <a:cs typeface="Times New Roman" panose="02020603050405020304" pitchFamily="18" charset="0"/>
            </a:endParaRP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hu-HU" altLang="hu-HU" sz="3200" dirty="0">
                <a:solidFill>
                  <a:srgbClr val="0D3862"/>
                </a:solidFill>
                <a:cs typeface="Times New Roman" panose="02020603050405020304" pitchFamily="18" charset="0"/>
              </a:rPr>
              <a:t>„Első” 400 pont számítása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hu-HU" altLang="hu-HU" sz="3200" dirty="0">
                <a:solidFill>
                  <a:srgbClr val="0D3862"/>
                </a:solidFill>
                <a:cs typeface="Times New Roman" panose="02020603050405020304" pitchFamily="18" charset="0"/>
              </a:rPr>
              <a:t>	1. Gyakorlati vizsga pontszámítás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hu-HU" altLang="hu-HU" sz="3200" dirty="0">
                <a:solidFill>
                  <a:srgbClr val="0D3862"/>
                </a:solidFill>
                <a:cs typeface="Times New Roman" panose="02020603050405020304" pitchFamily="18" charset="0"/>
              </a:rPr>
              <a:t>	2.  Oklevélpontok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hu-HU" altLang="hu-HU" sz="3200" dirty="0">
                <a:solidFill>
                  <a:srgbClr val="0D3862"/>
                </a:solidFill>
                <a:cs typeface="Times New Roman" panose="02020603050405020304" pitchFamily="18" charset="0"/>
              </a:rPr>
              <a:t>	2. Szakképesítés alapján számított pontok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hu-HU" altLang="hu-HU" sz="3200" dirty="0">
                <a:solidFill>
                  <a:srgbClr val="0D3862"/>
                </a:solidFill>
                <a:cs typeface="Times New Roman" panose="02020603050405020304" pitchFamily="18" charset="0"/>
              </a:rPr>
              <a:t>	3. Tanulmányi pontok</a:t>
            </a:r>
          </a:p>
          <a:p>
            <a:pPr marL="457200" lvl="1" indent="0">
              <a:spcBef>
                <a:spcPts val="3000"/>
              </a:spcBef>
              <a:buNone/>
            </a:pPr>
            <a:r>
              <a:rPr lang="hu-HU" altLang="hu-HU" sz="3200" dirty="0">
                <a:solidFill>
                  <a:srgbClr val="0D3862"/>
                </a:solidFill>
                <a:cs typeface="Times New Roman" panose="02020603050405020304" pitchFamily="18" charset="0"/>
              </a:rPr>
              <a:t>	4. Érettségi pontok</a:t>
            </a:r>
            <a:endParaRPr lang="en-US" altLang="hu-HU" sz="3200" dirty="0">
              <a:solidFill>
                <a:srgbClr val="0D3862"/>
              </a:solidFill>
              <a:cs typeface="Times New Roman" panose="02020603050405020304" pitchFamily="18" charset="0"/>
            </a:endParaRPr>
          </a:p>
          <a:p>
            <a:pPr marL="571500" indent="-571500">
              <a:spcBef>
                <a:spcPts val="3000"/>
              </a:spcBef>
              <a:buFont typeface="+mj-lt"/>
              <a:buAutoNum type="romanUcPeriod" startAt="3"/>
            </a:pPr>
            <a:r>
              <a:rPr lang="hu-HU" sz="3200" dirty="0">
                <a:solidFill>
                  <a:srgbClr val="0D3862"/>
                </a:solidFill>
                <a:cs typeface="Times New Roman" panose="02020603050405020304" pitchFamily="18" charset="0"/>
              </a:rPr>
              <a:t>Intézményi pontok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3032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1A577DF-04DB-876C-B85F-95D42C3F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40" y="0"/>
            <a:ext cx="9153720" cy="63542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63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AD34B5-C8D0-62D7-8D2B-1E6F95ED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633"/>
            <a:ext cx="12192000" cy="523875"/>
          </a:xfrm>
        </p:spPr>
        <p:txBody>
          <a:bodyPr/>
          <a:lstStyle/>
          <a:p>
            <a:pPr algn="ctr"/>
            <a:r>
              <a:rPr lang="hu-HU" sz="3000" b="0" dirty="0">
                <a:solidFill>
                  <a:srgbClr val="002060"/>
                </a:solidFill>
                <a:cs typeface="Times New Roman" panose="02020603050405020304" pitchFamily="18" charset="0"/>
              </a:rPr>
              <a:t>Példa: Érettségi pontok számítása I.</a:t>
            </a:r>
            <a:endParaRPr lang="en-US" sz="3000" b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D32BEC2-42B7-BC1A-17C5-71AA762711A8}"/>
              </a:ext>
            </a:extLst>
          </p:cNvPr>
          <p:cNvSpPr txBox="1"/>
          <p:nvPr/>
        </p:nvSpPr>
        <p:spPr>
          <a:xfrm>
            <a:off x="822719" y="1178550"/>
            <a:ext cx="10546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Két érettségi vizsgatárgy százalékos eredményének az összege.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Csak </a:t>
            </a:r>
            <a:r>
              <a:rPr lang="hu-HU" sz="1800" b="1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 adott szakhoz figyelembe vehető </a:t>
            </a:r>
            <a:r>
              <a:rPr lang="hu-HU" sz="1800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tantárgyakból </a:t>
            </a:r>
            <a:r>
              <a:rPr lang="hu-HU" sz="1800" i="0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számolódhat</a:t>
            </a:r>
            <a:r>
              <a:rPr lang="hu-HU" sz="1800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az érettségi pont. Ezen tárgyak közül a </a:t>
            </a:r>
            <a:r>
              <a:rPr lang="hu-HU" sz="1800" b="1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két legjobb eredményűt</a:t>
            </a:r>
            <a:r>
              <a:rPr lang="hu-HU" sz="1800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szükséges figyelembe venni.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Jelen példában: </a:t>
            </a:r>
            <a:r>
              <a:rPr lang="hu-HU" sz="1800" b="1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fizika alapképzési szakon </a:t>
            </a:r>
            <a:r>
              <a:rPr lang="hu-HU" sz="1800" i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elfogadható tárgyak a Felsőoktatási Felvételi Tájékoztatóban foglaltak szerint: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C86DA4B-361B-4642-7E4F-00BEBB82E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19" y="3021921"/>
            <a:ext cx="10546562" cy="3285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6464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8BA8BE-638A-5BC4-873D-603A30A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33" y="191421"/>
            <a:ext cx="8237934" cy="523875"/>
          </a:xfrm>
        </p:spPr>
        <p:txBody>
          <a:bodyPr/>
          <a:lstStyle/>
          <a:p>
            <a:pPr algn="ctr"/>
            <a:r>
              <a:rPr lang="hu-HU" sz="3000" b="0" dirty="0">
                <a:solidFill>
                  <a:srgbClr val="002060"/>
                </a:solidFill>
                <a:cs typeface="Times New Roman" panose="02020603050405020304" pitchFamily="18" charset="0"/>
              </a:rPr>
              <a:t>Példa: Érettségi pontok számítása II.</a:t>
            </a:r>
            <a:endParaRPr lang="en-US" sz="3000" b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E14878F-B18B-B1FE-9BB0-28B1912D6576}"/>
              </a:ext>
            </a:extLst>
          </p:cNvPr>
          <p:cNvSpPr txBox="1">
            <a:spLocks/>
          </p:cNvSpPr>
          <p:nvPr/>
        </p:nvSpPr>
        <p:spPr>
          <a:xfrm>
            <a:off x="1318437" y="823143"/>
            <a:ext cx="9247927" cy="1576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/>
              </a:rPr>
              <a:t>A példa szerint adott szakon az egyik érettségi eredmény kötelezően a fizika. Középszinten tett vizsga esetén a 89%-os eredmény 59 ponttal </a:t>
            </a:r>
            <a:r>
              <a:rPr lang="hu-HU" sz="1800" dirty="0" err="1">
                <a:solidFill>
                  <a:srgbClr val="002060"/>
                </a:solidFill>
                <a:latin typeface="Pte Serif" pitchFamily="2" charset="2"/>
                <a:cs typeface="Times New Roman"/>
              </a:rPr>
              <a:t>számolódik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/>
              </a:rPr>
              <a:t>.  </a:t>
            </a:r>
          </a:p>
          <a:p>
            <a:pPr marL="285750" indent="-285750" algn="just"/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 második tárgy az érettségi ponthoz megadott választható tárgyak listájából a legjobb eredményű tárgy. Emelt szintű érettségi esetén 69%-os eredmény 69 ponttal </a:t>
            </a:r>
            <a:r>
              <a:rPr lang="hu-HU" sz="1800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számolódik</a:t>
            </a:r>
            <a:r>
              <a:rPr lang="hu-HU" sz="18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2BEED54-CC03-7307-9F9F-C3990E24D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1" t="25836" r="6337" b="6300"/>
          <a:stretch/>
        </p:blipFill>
        <p:spPr>
          <a:xfrm>
            <a:off x="1625636" y="2399226"/>
            <a:ext cx="8940728" cy="394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57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CBE00AB1-4116-822E-C93B-ED9ECE96743C}"/>
              </a:ext>
            </a:extLst>
          </p:cNvPr>
          <p:cNvSpPr txBox="1">
            <a:spLocks/>
          </p:cNvSpPr>
          <p:nvPr/>
        </p:nvSpPr>
        <p:spPr>
          <a:xfrm>
            <a:off x="1376516" y="2383079"/>
            <a:ext cx="10579509" cy="10459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te Serif" pitchFamily="2" charset="2"/>
                <a:ea typeface="+mj-ea"/>
                <a:cs typeface="+mj-cs"/>
              </a:defRPr>
            </a:lvl1pPr>
          </a:lstStyle>
          <a:p>
            <a:r>
              <a:rPr lang="hu-HU" altLang="hu-HU" b="0" dirty="0">
                <a:solidFill>
                  <a:srgbClr val="002060"/>
                </a:solidFill>
                <a:cs typeface="Times New Roman" panose="02020603050405020304" pitchFamily="18" charset="0"/>
              </a:rPr>
              <a:t>Kérdések a pontszámítási módokról</a:t>
            </a:r>
          </a:p>
        </p:txBody>
      </p:sp>
    </p:spTree>
    <p:extLst>
      <p:ext uri="{BB962C8B-B14F-4D97-AF65-F5344CB8AC3E}">
        <p14:creationId xmlns:p14="http://schemas.microsoft.com/office/powerpoint/2010/main" val="340921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1">
            <a:extLst>
              <a:ext uri="{FF2B5EF4-FFF2-40B4-BE49-F238E27FC236}">
                <a16:creationId xmlns:a16="http://schemas.microsoft.com/office/drawing/2014/main" id="{7AB03B9B-383C-92F0-CF5C-B722C9C0B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245" y="2584255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III. Intézményi pontok</a:t>
            </a:r>
          </a:p>
        </p:txBody>
      </p:sp>
    </p:spTree>
    <p:extLst>
      <p:ext uri="{BB962C8B-B14F-4D97-AF65-F5344CB8AC3E}">
        <p14:creationId xmlns:p14="http://schemas.microsoft.com/office/powerpoint/2010/main" val="4133179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A26F0B-DB43-A3A6-7CC1-05C1D4E3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59" y="669925"/>
            <a:ext cx="7886700" cy="366395"/>
          </a:xfrm>
        </p:spPr>
        <p:txBody>
          <a:bodyPr>
            <a:noAutofit/>
          </a:bodyPr>
          <a:lstStyle/>
          <a:p>
            <a:r>
              <a:rPr lang="hu-HU" sz="3200" b="0" dirty="0">
                <a:solidFill>
                  <a:srgbClr val="002060"/>
                </a:solidFill>
              </a:rPr>
              <a:t>A karok elnevezésének rövidítései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35B30-AED9-1F08-570E-B04683EC6543}"/>
              </a:ext>
            </a:extLst>
          </p:cNvPr>
          <p:cNvSpPr txBox="1">
            <a:spLocks/>
          </p:cNvSpPr>
          <p:nvPr/>
        </p:nvSpPr>
        <p:spPr>
          <a:xfrm>
            <a:off x="1149759" y="1298492"/>
            <a:ext cx="10059015" cy="5112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071B8"/>
                </a:solidFill>
                <a:latin typeface="Pte Sans" pitchFamily="2" charset="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Pte Sans" pitchFamily="2" charset="2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>
                <a:solidFill>
                  <a:srgbClr val="002060"/>
                </a:solidFill>
              </a:rPr>
              <a:t>Állam- és Jogtudományi Kar: PTE ÁJK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Általános Orvostudományi Kar: PTE ÁOK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Bölcsészet- és Társadalomtudományi Kar: PTE BTK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Egészségtudományi Kar: PTE ETK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Gyógyszerésztudományi Kar: PTE GYTK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Közgazdaságtudományi Kar: PTE KTK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Kultúratudományi, Pedagógusképző és Vidékfejlesztési Kar: PTE KPVK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Műszaki és Informatikai Kar: PTE MIK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Művészeti Kar: PTE MK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Természettudományi Kar: PTE TTK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62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968497-EB60-6319-65A6-A839C0A6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53616"/>
            <a:ext cx="7886700" cy="39065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0" dirty="0" err="1">
                <a:solidFill>
                  <a:srgbClr val="002060"/>
                </a:solidFill>
              </a:rPr>
              <a:t>Összpontszám</a:t>
            </a:r>
            <a:r>
              <a:rPr lang="hu-HU" sz="3600" b="0" dirty="0">
                <a:solidFill>
                  <a:srgbClr val="002060"/>
                </a:solidFill>
              </a:rPr>
              <a:t> számítása </a:t>
            </a:r>
            <a:endParaRPr lang="en-US" sz="3600" b="0" dirty="0">
              <a:solidFill>
                <a:srgbClr val="002060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D732A33-072E-18A8-E7C9-6DC81E372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" t="10162"/>
          <a:stretch/>
        </p:blipFill>
        <p:spPr>
          <a:xfrm>
            <a:off x="1739905" y="1050748"/>
            <a:ext cx="8712189" cy="5737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64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1803A590-5A91-BE25-F0C4-6D900A2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931" y="285135"/>
            <a:ext cx="8938137" cy="103293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400" b="0" i="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Egységes szabályrendszer helyett az egyetemek döntési és felelősségi körébe tartozó egyedi szabályok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E61E762-6ED6-650C-6D7C-2E29509C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23" y="1318068"/>
            <a:ext cx="7695352" cy="50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79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018A24-5B53-DCB1-EFE6-AAE79E939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145" y="332699"/>
            <a:ext cx="7961745" cy="461409"/>
          </a:xfrm>
        </p:spPr>
        <p:txBody>
          <a:bodyPr>
            <a:normAutofit/>
          </a:bodyPr>
          <a:lstStyle/>
          <a:p>
            <a:pPr algn="ctr"/>
            <a:r>
              <a:rPr lang="hu-HU" altLang="hu-HU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PTE által kialakított intézményi jogcímek</a:t>
            </a:r>
            <a:endParaRPr lang="hu-HU" sz="20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4B5BE91-6038-7287-AC11-4917DF32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035" y="1032734"/>
            <a:ext cx="9337964" cy="4797911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emelt szintű érettségi vizsga,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középszintű érettségi vizsga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sporteredmények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tanulmányi és művészeti versenyek,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esélyegyenlőség,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munkatapasztalat,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szakképesítés,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felsőfokú vagy felsőoktatási szakképzésben szerzett oklevél,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nyelvvizsga, nyelvtudás,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részvétel beiskolázási és pályaorientációs rendezvényeken, szakmai programokon,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digitális kompetenciák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tehetséggondozó programok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szóbeli vizsga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>
              <a:solidFill>
                <a:srgbClr val="30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15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89" y="389763"/>
            <a:ext cx="9929622" cy="6078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altLang="hu-HU" sz="2000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2026. évi általános felvételi eljárástól bevezetett jogcímek</a:t>
            </a:r>
          </a:p>
          <a:p>
            <a:pPr marL="0" indent="0" algn="just">
              <a:buNone/>
            </a:pPr>
            <a:endParaRPr lang="hu-HU" altLang="hu-HU" sz="2000" b="1" dirty="0">
              <a:solidFill>
                <a:srgbClr val="002060"/>
              </a:solidFill>
              <a:latin typeface="Pte Serif" pitchFamily="2" charset="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/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A Felsőoktatási Felvételi Szakmai Vizsga eredménye is elfogadásra kerül az </a:t>
            </a:r>
            <a:r>
              <a:rPr lang="hu-HU" altLang="hu-HU" sz="2000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emelt szintű érettségi eredmények </a:t>
            </a:r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körében – a PTE minden képzésén. </a:t>
            </a:r>
          </a:p>
          <a:p>
            <a:pPr marL="342900" indent="-342900" algn="just"/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A tehetséggondozó programok keretében a </a:t>
            </a:r>
            <a:r>
              <a:rPr lang="hu-HU" altLang="hu-HU" sz="2000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PTE SZINAPSZIS+ </a:t>
            </a:r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programon történő részvételért legfeljebb összesen 10 intézményi pont,</a:t>
            </a:r>
          </a:p>
          <a:p>
            <a:pPr marL="342900" indent="-342900" algn="just"/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A Tájékoztatóban szakonként </a:t>
            </a:r>
            <a:r>
              <a:rPr lang="hu-HU" altLang="hu-HU" sz="2000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meghatározott vármegyékben működő </a:t>
            </a:r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köznevelési intézményben szerzett érettségi bizonyítvány (amennyiben a bizonyítvány átlaga eléri a </a:t>
            </a:r>
            <a:r>
              <a:rPr lang="hu-HU" altLang="hu-HU" sz="2000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4,2 átlagot</a:t>
            </a:r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) alapján 10 intézményi pont „regionális elhelyezkedés” jogcímen</a:t>
            </a:r>
          </a:p>
          <a:p>
            <a:pPr marL="342900" indent="-342900" algn="just"/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A PTE </a:t>
            </a:r>
            <a:r>
              <a:rPr lang="hu-HU" altLang="hu-HU" sz="2000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PEAC keretében legalább 6 hónapon </a:t>
            </a:r>
            <a:r>
              <a:rPr lang="hu-HU" alt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keresztül végzett, folyamatos sporttevékenységért legfeljebb 10 intézményi pont adható.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508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9D25-F38C-1DC4-E6C5-076F0842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F9F77C-2822-4029-10E6-C62B22EB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53616"/>
            <a:ext cx="7886700" cy="39065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0" dirty="0" err="1">
                <a:solidFill>
                  <a:srgbClr val="002060"/>
                </a:solidFill>
              </a:rPr>
              <a:t>Összpontszám</a:t>
            </a:r>
            <a:r>
              <a:rPr lang="hu-HU" sz="3600" b="0" dirty="0">
                <a:solidFill>
                  <a:srgbClr val="002060"/>
                </a:solidFill>
              </a:rPr>
              <a:t> számítása </a:t>
            </a:r>
            <a:endParaRPr lang="en-US" sz="3600" b="0" dirty="0">
              <a:solidFill>
                <a:srgbClr val="002060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4F5C914-1754-3099-1681-9ADF6F323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3" t="10162"/>
          <a:stretch/>
        </p:blipFill>
        <p:spPr>
          <a:xfrm>
            <a:off x="1739905" y="1050748"/>
            <a:ext cx="8712189" cy="5737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649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00BF5271-0772-3FE3-1451-0DDFB336E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646" y="867739"/>
            <a:ext cx="10470707" cy="5122521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Emeltszintű érettségi</a:t>
            </a:r>
          </a:p>
          <a:p>
            <a:pPr algn="just"/>
            <a:endParaRPr lang="hu-HU" sz="2000" b="1" dirty="0">
              <a:solidFill>
                <a:srgbClr val="002060"/>
              </a:solidFill>
              <a:cs typeface="Times New Roman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Általában legalább 45%-os eredmény esetén 50 pont jár a PTE </a:t>
            </a:r>
            <a:r>
              <a:rPr lang="hu-HU" sz="20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karain</a:t>
            </a: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(KPVK, TTK, GYTK, ETK, BTK) de pl. a PTE MIK, és a PTE KTK differenciál </a:t>
            </a:r>
            <a:r>
              <a:rPr lang="hu-HU" sz="2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tárgyak szerint </a:t>
            </a: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hu-HU" sz="2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eredmény</a:t>
            </a: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szerint. A PTE ÁOK nem ad pontot erre a jogcímre.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Sikeresen teljesített felsőoktatási felvételi szakmai vizsga az intézményi pont szempontjából az emelt szintű </a:t>
            </a:r>
            <a:r>
              <a:rPr lang="hu-HU" sz="2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érettségi vizsgával egyenértékű </a:t>
            </a: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2026. évi általános felvételi eljárástól kezdődően.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Igazolás módja: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feltöltött érettségi bizonyítvány,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közhiteles nyilvántartás (KÉNY eredmények).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998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F7F19AB-6334-F46B-106B-C56A48528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739216"/>
            <a:ext cx="10429874" cy="5379567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Középszintű érettségi </a:t>
            </a:r>
          </a:p>
          <a:p>
            <a:pPr algn="just"/>
            <a:endParaRPr lang="hu-HU" sz="2000" dirty="0">
              <a:solidFill>
                <a:srgbClr val="002060"/>
              </a:solidFill>
              <a:latin typeface="Pte Serif" pitchFamily="2" charset="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A 2025. évi általános eljárástól kezdődően a PTE BTK (2x33 pont), a PTE ETK (2x20 pont) pontozza, a PTE KPVK (1x50 pont) és a PTE MIK (1x25 pont) meghatározott tantárgyak esetében értékeli.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b="1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legalább 85%-ot elérő vizsgaeredményért 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adható intézményi pont.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Igazolás módja: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feltöltött érettségi bizonyítvány,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közhiteles nyilvántartás.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0670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636554-5635-0C8C-62AD-4768BA651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08" y="3598980"/>
            <a:ext cx="10580255" cy="286327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Tanulmányi, művészeti versenyek</a:t>
            </a:r>
          </a:p>
          <a:p>
            <a:pPr marL="285750" indent="-285750"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1-10. helyezés, 11-20. helyezés, 21-30. helyezés, nagydíjas helyezés, különdíjas helyezés - meghatározott eredményekért, részvételért 10-100 pont közötti skálán.</a:t>
            </a:r>
          </a:p>
          <a:p>
            <a:pPr marL="285750" indent="-285750"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 Karok rendelkezései alapján eltérés a figyelembe vehető versenyek és adható pontszámok között is van (például a PTE ÁOK </a:t>
            </a:r>
            <a:r>
              <a:rPr lang="hu-HU" sz="2000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max</a:t>
            </a:r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. 50 pontot ad, a PTE KTK </a:t>
            </a:r>
            <a:r>
              <a:rPr lang="hu-HU" sz="2000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max</a:t>
            </a:r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. 25 pontot.)</a:t>
            </a:r>
          </a:p>
          <a:p>
            <a:endParaRPr lang="hu-HU" dirty="0"/>
          </a:p>
        </p:txBody>
      </p:sp>
      <p:sp>
        <p:nvSpPr>
          <p:cNvPr id="7" name="Tartalom helye 5">
            <a:extLst>
              <a:ext uri="{FF2B5EF4-FFF2-40B4-BE49-F238E27FC236}">
                <a16:creationId xmlns:a16="http://schemas.microsoft.com/office/drawing/2014/main" id="{D7FFA425-8A65-0AF2-66BC-E96C9E5667BD}"/>
              </a:ext>
            </a:extLst>
          </p:cNvPr>
          <p:cNvSpPr txBox="1">
            <a:spLocks/>
          </p:cNvSpPr>
          <p:nvPr/>
        </p:nvSpPr>
        <p:spPr>
          <a:xfrm>
            <a:off x="637308" y="735708"/>
            <a:ext cx="10580255" cy="2863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Sporteredmények, sporttevékenység</a:t>
            </a:r>
          </a:p>
          <a:p>
            <a:pPr marL="342900" indent="-342900"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Intézményi pont jár a Magyar Diáksport Szövetség, az adott sportági országos szakszövetség által</a:t>
            </a:r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igazolt sporteredményekért </a:t>
            </a:r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 intézmény által elfogadott sportágakban (ez szándékunk szerint egyezik a NOB által elfogadott sportágakkal).</a:t>
            </a:r>
          </a:p>
          <a:p>
            <a:pPr marL="342900" indent="-342900"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Az 1-3. helyezésért 10-50 pont adható, ettől a kari rendelkezések eltérhetnek (pl. a PTE ÁOK legfeljebb 30 pontot ad, a PTE KTK nem ad sporteredményért pontot)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 Pécsi Egyetemi Atlétikai Club (PEAC) kötelékében a jelentkezést megelőzően legalább 6 hónapon keresztül végzett és folyamatban lévő aktív sporttevékenységért legfeljebb 10 intézményi pont adható.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276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C09FF8-2D09-E971-06ED-92A0E05E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346"/>
            <a:ext cx="10515600" cy="1029211"/>
          </a:xfrm>
        </p:spPr>
        <p:txBody>
          <a:bodyPr>
            <a:norm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Elfogadható sporteredmények, igazolásuk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491B255-55FD-5680-1C84-B5AA0CEFD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5" y="829470"/>
            <a:ext cx="8111612" cy="54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3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D523B4-305C-EFB0-D57F-820F72A8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50"/>
            <a:ext cx="10515600" cy="1029211"/>
          </a:xfrm>
        </p:spPr>
        <p:txBody>
          <a:bodyPr>
            <a:norm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Elfogadható sporteredmények, igazolásuk </a:t>
            </a:r>
            <a:endParaRPr lang="hu-HU" sz="2000" dirty="0">
              <a:solidFill>
                <a:srgbClr val="FFC000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7BF0C4D-C167-CF35-845A-A2B9D342B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30" y="921166"/>
            <a:ext cx="9059539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15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926B48-11B9-ACBF-825D-C268CC91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265176"/>
            <a:ext cx="9846754" cy="439149"/>
          </a:xfrm>
        </p:spPr>
        <p:txBody>
          <a:bodyPr>
            <a:norm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Tanulmányi, művészeti versenyek és igazolásuk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0B80E65-7906-B6D7-B83F-CE6F0C4A9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4" y="704325"/>
            <a:ext cx="9107171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2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622C0650-28AF-16BF-0AD4-A4E9D810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7199"/>
            <a:ext cx="10149840" cy="31250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2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Esélyegyenlőség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200" b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 </a:t>
            </a:r>
            <a:r>
              <a:rPr lang="hu-HU" sz="22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hátrányos helyzetű </a:t>
            </a:r>
            <a:r>
              <a:rPr lang="hu-HU" sz="2200" b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jelentkező/</a:t>
            </a:r>
            <a:r>
              <a:rPr lang="hu-HU" sz="22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fogyatékossággal élő </a:t>
            </a:r>
            <a:r>
              <a:rPr lang="hu-HU" sz="2200" b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jelentkező/gyermekek otthongondozási díjában, gyermekek otthoni ápolása miatti ápolási díjban, stb. részesülő jelentkező a karok többségén 40 pontot kap jogcímenként.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200" b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 PTE GYTK típusonként legfeljebb 20 pontot, a PTE KTK legfeljebb 25 pontot ad.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200" b="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Változás 2025. évi általános eljárástól: Gyermekgondozást igazoló okirat 30 nap helyett 90 napon belül fogadható el az igazolások kiállítási dátuma a jelentkezési határidőhöz képest.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7F92804-3AEB-C459-AA6C-361CF26D0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120" y="3738283"/>
            <a:ext cx="10149840" cy="3319035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Munkatapasztalat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</a:p>
          <a:p>
            <a:pPr marL="342900" indent="-342900"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/>
              </a:rPr>
              <a:t>Legalább egybefüggően 6 hónap időtartamú munkatapasztalat fogadható el.</a:t>
            </a:r>
            <a:endParaRPr lang="hu-HU" sz="2000" dirty="0">
              <a:solidFill>
                <a:srgbClr val="002060"/>
              </a:solidFill>
              <a:latin typeface="Pte Serif" pitchFamily="2" charset="2"/>
              <a:ea typeface="Calibri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FEOR-kód </a:t>
            </a:r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és</a:t>
            </a:r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munkakör megnevezés alapján karonként más-más munkatapasztalat fogadható el, a Tájékoztatóban közzétett információk szerint. (</a:t>
            </a:r>
            <a:r>
              <a:rPr lang="hu-HU" sz="2000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Pl</a:t>
            </a:r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: PTE MIK)</a:t>
            </a:r>
          </a:p>
          <a:p>
            <a:pPr marL="342900" indent="-342900"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Egyedi sajátosság például a PTE ÁOK-</a:t>
            </a:r>
            <a:r>
              <a:rPr lang="hu-HU" sz="2000" dirty="0" err="1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nál</a:t>
            </a:r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(legalább 700 óra teljesítése).</a:t>
            </a:r>
          </a:p>
          <a:p>
            <a:pPr marL="342900" indent="-342900" algn="just"/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A PTE ÁJK, a PTE  KTK és a PTE TTK erre a jogcímre nem ad pontot.</a:t>
            </a:r>
            <a:endParaRPr lang="hu-HU" sz="2000" dirty="0">
              <a:solidFill>
                <a:srgbClr val="002060"/>
              </a:solidFill>
              <a:latin typeface="Pte Serif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8246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D409DAAE-3D64-3FDE-23BF-2229A7F16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04" y="3685032"/>
            <a:ext cx="10752963" cy="2889504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Felsőfokú tanulmányok</a:t>
            </a:r>
            <a:endParaRPr lang="hu-HU" sz="2000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 karok eltérően szabályozzák az elfogadható tanulmányok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képzési területét és szintjét,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a PTE ÁJK, a PTE ETK, a PTE KTK és a PTE TTK nem ad pontot ezen a jogcímen.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Igazolás módja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felsőfokú oklevél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, mely: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cs typeface="Times New Roman" panose="02020603050405020304" pitchFamily="18" charset="0"/>
              </a:rPr>
              <a:t>feltöltésre kerülhet a jelentkező által, vagy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cs typeface="Times New Roman" panose="02020603050405020304" pitchFamily="18" charset="0"/>
              </a:rPr>
              <a:t>2006. február 1-ét követően FIR adatbázisból közhiteles adat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Közhiteles nyilvántartásból származó információk ellenőrzése a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jelentkező felelőssége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latin typeface="Pte Serif" pitchFamily="2" charset="2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5565594-6464-5A68-1D2B-A396D3DE9BE3}"/>
              </a:ext>
            </a:extLst>
          </p:cNvPr>
          <p:cNvSpPr txBox="1"/>
          <p:nvPr/>
        </p:nvSpPr>
        <p:spPr>
          <a:xfrm>
            <a:off x="606933" y="853488"/>
            <a:ext cx="100403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Szakképesítés, OKJ-s végzettség, szakgimnáziumi képesítés</a:t>
            </a:r>
            <a:endParaRPr lang="hu-HU" sz="2000" dirty="0">
              <a:latin typeface="Pte Serif" pitchFamily="2" charset="2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karok által a Tájékoztatóban meghatározott szakképesítések esetén.</a:t>
            </a:r>
          </a:p>
          <a:p>
            <a:pPr lvl="1" algn="just"/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Igazolás módja: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kizárólag Magyarországon szerzett OKJ bizonyítvány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első ízben 2021 májusában kiállított középfokú szakképzettséget tanúsító oklevél.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Ugyanezen időponttól szakgimnáziumban kiállított képesítő bizonyítvány.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PTE ÁJK, a PTE ÁOK és a PTE KTK erre a jogcímre nem ad pontot.</a:t>
            </a:r>
            <a:endParaRPr lang="hu-H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546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6A52-076F-42DA-3D4C-768B023BE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36C0A577-6F91-1013-2711-F8AB0406E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283" y="2938747"/>
            <a:ext cx="10752963" cy="2889504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Nyelvvizsga, nyelvtudás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 figyelembe vehető nyelvek köre karonként eltérhet, de az angol, olasz, orosz, francia, német és spanyol nyelv minden karon elfogadott.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Legalább 60%-os eredményű emelt szintű idegen nyelvi érettségi középfokú nyelvvizsgának, további két sikeres középszintű, célnyelvi érettségivel együtt felsőfokú nyelvvizsgának felel meg.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Egy nyelvből kizárólag egy jogcímen szerezhető intézményi pont.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Nyelvvizsgával egyenértékű okiratok is elfogadhatóak.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C54EDB6-BD3B-8547-FA30-A068DD1ED13F}"/>
              </a:ext>
            </a:extLst>
          </p:cNvPr>
          <p:cNvSpPr txBox="1"/>
          <p:nvPr/>
        </p:nvSpPr>
        <p:spPr>
          <a:xfrm>
            <a:off x="740283" y="843286"/>
            <a:ext cx="10040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Felsőoktatási szakképzés</a:t>
            </a:r>
          </a:p>
          <a:p>
            <a:pPr lvl="0"/>
            <a:endParaRPr lang="hu-HU" sz="2000" b="1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  <a:p>
            <a:pPr lvl="0" algn="just"/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PTE ÁOK, a PTE ETK és a PTE GYTK gyógyszerész osztatlan képzése kivételével a karok 24-60 pont között értékelik. Feltétel lehet, hogy azonos legyen a képzési terület, és az is, hogy a felvételi pontok számítása ne az érintett oklevélből történjen.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e San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4164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76CF5-0794-CC65-D554-93C6AA55D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BDAC18B-FEEA-7EBD-6109-6775C2BF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080" y="164592"/>
            <a:ext cx="10149840" cy="512064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Nyelvvizsgával egyenértékű dokumentum</a:t>
            </a:r>
            <a:endParaRPr lang="hu-HU" b="0" dirty="0">
              <a:solidFill>
                <a:srgbClr val="002060"/>
              </a:solidFill>
              <a:latin typeface="Pte Serif" pitchFamily="2" charset="2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749CBEC-635A-5AD4-AFE4-AD71C14C1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997089"/>
            <a:ext cx="11917680" cy="48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E82FAF4-79C6-E6B1-ABF2-4D59193D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70112"/>
            <a:ext cx="7923664" cy="461409"/>
          </a:xfrm>
        </p:spPr>
        <p:txBody>
          <a:bodyPr>
            <a:normAutofit/>
          </a:bodyPr>
          <a:lstStyle/>
          <a:p>
            <a:r>
              <a:rPr lang="hu-HU" sz="2400" b="0" dirty="0">
                <a:solidFill>
                  <a:srgbClr val="002060"/>
                </a:solidFill>
              </a:rPr>
              <a:t>Alap-, osztatlan képzésekre jelentkezés esetén</a:t>
            </a:r>
            <a:endParaRPr lang="hu-HU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2" name="Tartalom helye 1">
            <a:extLst>
              <a:ext uri="{FF2B5EF4-FFF2-40B4-BE49-F238E27FC236}">
                <a16:creationId xmlns:a16="http://schemas.microsoft.com/office/drawing/2014/main" id="{9EEF2D8F-B235-D08B-E3C1-31A81242B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414" y="846578"/>
            <a:ext cx="8025055" cy="516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8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BC339-4D92-6E81-31DC-941B981D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8967"/>
            <a:ext cx="10515600" cy="1029211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Tehetséggondozó programok</a:t>
            </a:r>
            <a:endParaRPr lang="hu-HU" sz="22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31607E-A764-2460-59B9-F1187A57B96E}"/>
              </a:ext>
            </a:extLst>
          </p:cNvPr>
          <p:cNvSpPr txBox="1"/>
          <p:nvPr/>
        </p:nvSpPr>
        <p:spPr>
          <a:xfrm>
            <a:off x="838199" y="1219199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PTE BTK, a PTE ETK, a PTE MIK és a PTE KPVK, PTE ÁJK egységesen legfeljebb </a:t>
            </a:r>
            <a:r>
              <a:rPr lang="hu-HU" sz="2000" b="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10 pontot </a:t>
            </a: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ad a Mathias Corvinus Collegium (MCC) által szervezett programokra, az MCC által kiállított igazolás alapján.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PTE ÁJK emellett elfogad más magyar felsőoktatási intézmény által szervezett, a </a:t>
            </a:r>
            <a:r>
              <a:rPr lang="hu-HU" sz="2000" b="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képzés területéhez illeszkedő </a:t>
            </a: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tehetséggondozó programon történő részvételt 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2060"/>
              </a:solidFill>
              <a:latin typeface="Pte Sans" pitchFamily="2" charset="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2026. évi általános eljárástól a </a:t>
            </a:r>
            <a:r>
              <a:rPr lang="hu-HU" sz="2000" b="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PTE Szinapszis + programján </a:t>
            </a: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való részvételre is pontot ad a PTE ÁJK, a PTE BTK, a PTE KPVK, a PTE MIK és a PTE TTK.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2443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C7DE-9CBB-70B2-09A2-EC50B7C4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6CFC55-21F4-E464-006E-59A597E9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4809"/>
            <a:ext cx="10515600" cy="1029211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Beiskolázási és pályaorientációs rendezvények, egyéb szakmai programok</a:t>
            </a:r>
            <a:endParaRPr lang="hu-HU" sz="22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2721629-2099-CF96-9D5A-576F812287E1}"/>
              </a:ext>
            </a:extLst>
          </p:cNvPr>
          <p:cNvSpPr txBox="1"/>
          <p:nvPr/>
        </p:nvSpPr>
        <p:spPr>
          <a:xfrm>
            <a:off x="838199" y="1160206"/>
            <a:ext cx="97871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Kizárólag a rendezvényeken kiállított igazolás fogadható el.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Karonként nem egységesek az elfogadható rendezvények típusai, a Tájékoztatóban leírtak irányadóak.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Mindenképp fel kell tölteni az igazolást </a:t>
            </a: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az e-felvételi felületére!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PTE ÁJK, PTE GYTK és a PTE KTK erre a jogcímre nem ad pontot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Az igazolás kötelező tartalmi elemei: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jelentkező személyes adatai (pl. név, születési hely, születési idő, anyja neve),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rendezvény, szakmai program Szabályzatban szereplő hivatalos megnevezése,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Dátum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szervező szervezeti egység megjelölése,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utalás arra, hogy az igazolást a felsőoktatási felvételi eljárásban való felhasználás céljára állították ki,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Pte Sans" pitchFamily="2" charset="2"/>
                <a:cs typeface="Times New Roman" panose="02020603050405020304" pitchFamily="18" charset="0"/>
              </a:rPr>
              <a:t>a kiállítás dátuma, a kiállításra jogosult szervezeti egység bélyegzője.</a:t>
            </a:r>
          </a:p>
          <a:p>
            <a:pPr lvl="2" algn="just"/>
            <a:endParaRPr lang="hu-H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5742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73B26-371A-8FED-ED69-E2C5D1E3C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994BBA9-5923-410D-3716-F1D62594D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48" y="813817"/>
            <a:ext cx="10390632" cy="2340863"/>
          </a:xfrm>
        </p:spPr>
        <p:txBody>
          <a:bodyPr>
            <a:noAutofit/>
          </a:bodyPr>
          <a:lstStyle/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Digitális kompetenciák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0" dirty="0">
                <a:solidFill>
                  <a:srgbClr val="002060"/>
                </a:solidFill>
                <a:cs typeface="Times New Roman" panose="02020603050405020304" pitchFamily="18" charset="0"/>
              </a:rPr>
              <a:t>A PTE BTK, a PTE ETK és a PTE KPVK egységesen legfeljebb 10 pontot ad, az ICDL/ECDL ismeretekért.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0" dirty="0">
                <a:solidFill>
                  <a:srgbClr val="002060"/>
                </a:solidFill>
                <a:cs typeface="Times New Roman" panose="02020603050405020304" pitchFamily="18" charset="0"/>
              </a:rPr>
              <a:t>A PTE ÁJK legfeljebb 5 pontot ad, a PTE TTK 5-10-15 pontig, a PTE MIK 25-50-75 pontig skálázza a digitális kompetenciákra adható pontokat.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0" dirty="0">
                <a:solidFill>
                  <a:srgbClr val="002060"/>
                </a:solidFill>
                <a:cs typeface="Times New Roman" panose="02020603050405020304" pitchFamily="18" charset="0"/>
              </a:rPr>
              <a:t>Neumann János Számítógéptudományi Társaság által kiállított tanúsítvány alapján fogadható 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0" dirty="0">
                <a:solidFill>
                  <a:srgbClr val="002060"/>
                </a:solidFill>
                <a:cs typeface="Times New Roman" panose="02020603050405020304" pitchFamily="18" charset="0"/>
              </a:rPr>
              <a:t>Csak egy, a legmagasabb szintű tanúsítvány vehető figyelembe.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CD2C486-FE60-EF0F-6798-8368663D3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048" y="3530059"/>
            <a:ext cx="10390632" cy="2340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Szóbeli felvételi vizsga</a:t>
            </a:r>
            <a:r>
              <a:rPr lang="hu-HU" sz="2000" dirty="0">
                <a:solidFill>
                  <a:srgbClr val="002060"/>
                </a:solidFill>
                <a:latin typeface="Pte Serif" pitchFamily="2" charset="2"/>
                <a:cs typeface="Times New Roman" panose="02020603050405020304" pitchFamily="18" charset="0"/>
              </a:rPr>
              <a:t> </a:t>
            </a:r>
          </a:p>
          <a:p>
            <a:pPr marL="457200" lvl="1" indent="0" algn="just">
              <a:buNone/>
            </a:pP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 PTE Általános Orvostudományi Kar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általános orvos és fogorvos 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képzésein szóbeli felvételi vizsgát szervez, mellyel legfeljebb összesen ötven intézményi pont szerezhető. A vizsgán való részvétel nem kötelező, azonban ezeken a szakokon a szóbeli felvételi vizsgán kívüli egyéb jogcímeken legfeljebb összesen ötven intézményi pont szerezhető.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5148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52F5E5-A18A-76C3-76D9-3D462B08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58"/>
            <a:ext cx="10515600" cy="1029211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002060"/>
                </a:solidFill>
              </a:rPr>
              <a:t>Regionális elhelyezkedés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C121A6-285E-A37E-FE18-92E9B165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225"/>
            <a:ext cx="10515600" cy="3712659"/>
          </a:xfrm>
        </p:spPr>
        <p:txBody>
          <a:bodyPr/>
          <a:lstStyle/>
          <a:p>
            <a:r>
              <a:rPr lang="hu-HU" sz="2000" dirty="0">
                <a:solidFill>
                  <a:srgbClr val="002060"/>
                </a:solidFill>
              </a:rPr>
              <a:t>A 2026. évi általános felvételi eljárástól kezdődően a Tájékoztatóban meghatározott vármegyékben működő köznevelési intézményben szerzett érettségi bizonyítvány alapján 10 intézményi pontra jogosult a jelentkező,</a:t>
            </a:r>
          </a:p>
          <a:p>
            <a:r>
              <a:rPr lang="hu-HU" sz="2000" dirty="0">
                <a:solidFill>
                  <a:srgbClr val="002060"/>
                </a:solidFill>
              </a:rPr>
              <a:t> amennyiben a köznevelési intézmény által kiállított igazolás alapján a bizonyítvány átlaga eléri a 4,2 átlagot.</a:t>
            </a:r>
          </a:p>
          <a:p>
            <a:r>
              <a:rPr lang="hu-HU" sz="2000" dirty="0">
                <a:solidFill>
                  <a:srgbClr val="002060"/>
                </a:solidFill>
              </a:rPr>
              <a:t>ÁOK, KTK erre a jogcímre nem ad pontot</a:t>
            </a:r>
          </a:p>
          <a:p>
            <a:r>
              <a:rPr lang="hu-HU" sz="2000" dirty="0">
                <a:solidFill>
                  <a:srgbClr val="002060"/>
                </a:solidFill>
              </a:rPr>
              <a:t>A többi kar egységesen 10 pontot ad, de karonként eltér az elfogadható vármegyék listája. A Tájékoztató tartalmazza képzésenként az elfogadott vármegyék listáját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0628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54AAD53-722F-084E-B3B1-666CA0ED6442}"/>
              </a:ext>
            </a:extLst>
          </p:cNvPr>
          <p:cNvSpPr txBox="1">
            <a:spLocks/>
          </p:cNvSpPr>
          <p:nvPr/>
        </p:nvSpPr>
        <p:spPr>
          <a:xfrm>
            <a:off x="1223169" y="15467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>
                <a:solidFill>
                  <a:srgbClr val="002060"/>
                </a:solidFill>
                <a:latin typeface="Pte Serif" pitchFamily="2" charset="2"/>
              </a:rPr>
              <a:t>Kérdések az intézményi pontokkal kapcsolatban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4833DF5-1BF0-A034-63E0-60AC3344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/>
          <a:stretch>
            <a:fillRect/>
          </a:stretch>
        </p:blipFill>
        <p:spPr>
          <a:xfrm>
            <a:off x="0" y="0"/>
            <a:ext cx="3774485" cy="16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0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E984A-FBF1-BCD8-F56E-D8362B272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5AA7A15F-2A27-F7D4-64A5-D73351054F41}"/>
              </a:ext>
            </a:extLst>
          </p:cNvPr>
          <p:cNvSpPr txBox="1">
            <a:spLocks/>
          </p:cNvSpPr>
          <p:nvPr/>
        </p:nvSpPr>
        <p:spPr>
          <a:xfrm>
            <a:off x="1223169" y="15467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>
                <a:latin typeface="Pte Serif" pitchFamily="2" charset="2"/>
              </a:rPr>
              <a:t>Köszönöm a figyelmet!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9275AE0-588A-8C07-2819-D0FEA4934BD0}"/>
              </a:ext>
            </a:extLst>
          </p:cNvPr>
          <p:cNvSpPr txBox="1"/>
          <p:nvPr/>
        </p:nvSpPr>
        <p:spPr>
          <a:xfrm>
            <a:off x="1293813" y="3676650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b="1" spc="-25" dirty="0">
                <a:solidFill>
                  <a:srgbClr val="3071B8"/>
                </a:solidFill>
                <a:latin typeface="Pte Sans"/>
                <a:cs typeface="Pte Sans"/>
              </a:rPr>
              <a:t>Dr. Szubotics Eszter</a:t>
            </a:r>
            <a:endParaRPr sz="2450" dirty="0">
              <a:solidFill>
                <a:srgbClr val="3071B8"/>
              </a:solidFill>
              <a:latin typeface="Pte Sans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latin typeface="Pte Sans"/>
                <a:cs typeface="Pte Sans"/>
              </a:rPr>
              <a:t>PTE OIG KTI Felvételi Csoport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4229BB7F-3A45-23AD-967D-E72DAF6CB6D3}"/>
              </a:ext>
            </a:extLst>
          </p:cNvPr>
          <p:cNvSpPr txBox="1"/>
          <p:nvPr/>
        </p:nvSpPr>
        <p:spPr>
          <a:xfrm>
            <a:off x="1293813" y="5787098"/>
            <a:ext cx="3630612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000" spc="-40" dirty="0">
                <a:latin typeface="Pte Sans"/>
                <a:cs typeface="Pte Sans"/>
              </a:rPr>
              <a:t>2025.11.07.</a:t>
            </a:r>
            <a:endParaRPr sz="2000" dirty="0">
              <a:latin typeface="Pte Sans"/>
              <a:cs typeface="Pte San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BE84853-DC64-C1E2-ECFB-47573068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/>
          <a:stretch>
            <a:fillRect/>
          </a:stretch>
        </p:blipFill>
        <p:spPr>
          <a:xfrm>
            <a:off x="0" y="0"/>
            <a:ext cx="3774485" cy="16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13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62B1510-AC4F-CD25-44F1-993334E09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1679F-4756-675D-0E92-AE7857B6A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9E8CAAC-4DE6-7984-D37C-EE6F09291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70112"/>
            <a:ext cx="7923664" cy="461409"/>
          </a:xfrm>
        </p:spPr>
        <p:txBody>
          <a:bodyPr>
            <a:normAutofit/>
          </a:bodyPr>
          <a:lstStyle/>
          <a:p>
            <a:r>
              <a:rPr lang="hu-HU" sz="2400" b="0" dirty="0">
                <a:solidFill>
                  <a:srgbClr val="002060"/>
                </a:solidFill>
              </a:rPr>
              <a:t>Felsőoktatási szakképzésekre jelentkezés esetén</a:t>
            </a:r>
            <a:endParaRPr lang="hu-HU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1CF6EE0-EA3D-6EAE-4684-7E10F9851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0335" y="731521"/>
            <a:ext cx="8397485" cy="52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1100D-3EB3-E431-5C17-17D4E98F5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3">
            <a:extLst>
              <a:ext uri="{FF2B5EF4-FFF2-40B4-BE49-F238E27FC236}">
                <a16:creationId xmlns:a16="http://schemas.microsoft.com/office/drawing/2014/main" id="{58DB9C51-E7CD-25F6-ACB6-E76F40C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12192000" cy="1325563"/>
          </a:xfrm>
        </p:spPr>
        <p:txBody>
          <a:bodyPr/>
          <a:lstStyle/>
          <a:p>
            <a:pPr algn="ctr"/>
            <a:r>
              <a:rPr lang="hu-HU" sz="4000" i="0" dirty="0">
                <a:solidFill>
                  <a:srgbClr val="002060"/>
                </a:solidFill>
                <a:cs typeface="Times New Roman" panose="02020603050405020304" pitchFamily="18" charset="0"/>
              </a:rPr>
              <a:t>1. Gyakorlati vizsgapontok</a:t>
            </a:r>
          </a:p>
        </p:txBody>
      </p:sp>
    </p:spTree>
    <p:extLst>
      <p:ext uri="{BB962C8B-B14F-4D97-AF65-F5344CB8AC3E}">
        <p14:creationId xmlns:p14="http://schemas.microsoft.com/office/powerpoint/2010/main" val="44076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7A772-F2E5-725F-D9A6-D882E0AB2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CC1BDE4-B77C-1973-EB5C-A6D9CB14A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70112"/>
            <a:ext cx="10023765" cy="461409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Pontszámítás a gyakorlati vizsga eredménye alapján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73D45D-84FF-C5BC-5C92-96470C1F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77327"/>
            <a:ext cx="10515600" cy="5445442"/>
          </a:xfrm>
        </p:spPr>
        <p:txBody>
          <a:bodyPr>
            <a:normAutofit/>
          </a:bodyPr>
          <a:lstStyle/>
          <a:p>
            <a:pPr algn="just"/>
            <a:endParaRPr lang="hu-HU" sz="2000" b="1" dirty="0">
              <a:cs typeface="Times New Roman" panose="02020603050405020304" pitchFamily="18" charset="0"/>
            </a:endParaRPr>
          </a:p>
          <a:p>
            <a:pPr algn="just"/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Intézményi pontokat nem szerezhetnek 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 jelentkezők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sporttudomány, művészet 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és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művészetközvetítés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képzési terület képzéseire, valamint a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testnevelés és sport 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műveltségterülethez vagy a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pedagógusképzés 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képzési területhez tartozó, valamint a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művészeti egyszakos, illetve kétszakos osztatlan tanárképzésre 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történő jelentkezés esetében,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ha gyakorlati vizsgát 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tartanak. Ebben az esetben a felvételi pontszám kizárólag a gyakorlati vizsga eredményére épül.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 felvételi </a:t>
            </a:r>
            <a:r>
              <a:rPr lang="hu-H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összpontszámot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kizárólag a gyakorlati vizsga pontszámának – melynek maximális értéke 200 pont – megkettőzésével, </a:t>
            </a:r>
            <a:r>
              <a:rPr lang="hu-H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intézményi pontok (és többletpontok) hozzáadása nélkül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kell meghatározni.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Kétszakos osztatlan tanári szakoknál a vizsgán 100 pont szerezhető, a másik 100 pont a másik szakpár érettségi pontjából </a:t>
            </a:r>
            <a:r>
              <a:rPr lang="hu-H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számolódik</a:t>
            </a:r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 gyakorlati vizsga részleteit a behívólevél tartalmazza, pl. rajz, kreatív feladat, portfólió benyújtása, gyakorlati feladat.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528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B6C37-5C49-A572-70CA-F71B464FA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3">
            <a:extLst>
              <a:ext uri="{FF2B5EF4-FFF2-40B4-BE49-F238E27FC236}">
                <a16:creationId xmlns:a16="http://schemas.microsoft.com/office/drawing/2014/main" id="{A799B868-39FD-BB48-C4CC-88AF80E8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12192000" cy="1325563"/>
          </a:xfrm>
        </p:spPr>
        <p:txBody>
          <a:bodyPr/>
          <a:lstStyle/>
          <a:p>
            <a:pPr algn="ctr"/>
            <a:r>
              <a:rPr lang="hu-HU" sz="4000" i="0" dirty="0">
                <a:solidFill>
                  <a:srgbClr val="002060"/>
                </a:solidFill>
                <a:cs typeface="Times New Roman" panose="02020603050405020304" pitchFamily="18" charset="0"/>
              </a:rPr>
              <a:t>1. Oklevélpontok</a:t>
            </a:r>
          </a:p>
        </p:txBody>
      </p:sp>
    </p:spTree>
    <p:extLst>
      <p:ext uri="{BB962C8B-B14F-4D97-AF65-F5344CB8AC3E}">
        <p14:creationId xmlns:p14="http://schemas.microsoft.com/office/powerpoint/2010/main" val="345232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119E8-109A-5C75-CB85-56BDC5563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72A52FB-8598-FABA-9FE8-A98234025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70112"/>
            <a:ext cx="9113875" cy="461409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002060"/>
                </a:solidFill>
                <a:latin typeface="Pte Serif" pitchFamily="2" charset="2"/>
              </a:rPr>
              <a:t>Felsőfokú vagy FOKSZ oklevél alapján számítható pontok</a:t>
            </a:r>
          </a:p>
          <a:p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6671A-8750-5449-29FC-24229B87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79004"/>
            <a:ext cx="10124768" cy="5445442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solidFill>
                  <a:srgbClr val="002060"/>
                </a:solidFill>
              </a:rPr>
              <a:t>A felvételi </a:t>
            </a:r>
            <a:r>
              <a:rPr lang="hu-HU" sz="2400" dirty="0" err="1">
                <a:solidFill>
                  <a:srgbClr val="002060"/>
                </a:solidFill>
              </a:rPr>
              <a:t>összpontszámot</a:t>
            </a:r>
            <a:r>
              <a:rPr lang="hu-HU" sz="2400" dirty="0">
                <a:solidFill>
                  <a:srgbClr val="002060"/>
                </a:solidFill>
              </a:rPr>
              <a:t> az oklevél minősítése alapján, 400 pontos rendszerben kell meghatározni, az </a:t>
            </a:r>
            <a:r>
              <a:rPr lang="hu-HU" sz="2400" b="1" dirty="0">
                <a:solidFill>
                  <a:srgbClr val="002060"/>
                </a:solidFill>
              </a:rPr>
              <a:t>intézményi pontok hozzáadásával</a:t>
            </a:r>
            <a:r>
              <a:rPr lang="hu-HU" sz="2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hu-HU" sz="2400" dirty="0">
                <a:solidFill>
                  <a:srgbClr val="002060"/>
                </a:solidFill>
              </a:rPr>
              <a:t>A Kar által meghatározott pontozási rendszerben pl. 280 pont- elégséges, 320 pont- közepes, 360 pont- jó, 400 pont- kitűnő.</a:t>
            </a:r>
          </a:p>
          <a:p>
            <a:pPr algn="just"/>
            <a:r>
              <a:rPr lang="hu-HU" sz="2400" dirty="0">
                <a:solidFill>
                  <a:srgbClr val="002060"/>
                </a:solidFill>
              </a:rPr>
              <a:t>A jelentkezők adott jelentkezési hely vonatkozásában mentesülnek az </a:t>
            </a:r>
            <a:r>
              <a:rPr lang="hu-HU" sz="2400" b="1" dirty="0">
                <a:solidFill>
                  <a:srgbClr val="002060"/>
                </a:solidFill>
              </a:rPr>
              <a:t>emelt szintű érettségi követelménye </a:t>
            </a:r>
            <a:r>
              <a:rPr lang="hu-HU" sz="2400" dirty="0">
                <a:solidFill>
                  <a:srgbClr val="002060"/>
                </a:solidFill>
              </a:rPr>
              <a:t>alól.</a:t>
            </a:r>
          </a:p>
          <a:p>
            <a:pPr algn="just"/>
            <a:r>
              <a:rPr lang="hu-HU" sz="2400" dirty="0">
                <a:solidFill>
                  <a:srgbClr val="002060"/>
                </a:solidFill>
              </a:rPr>
              <a:t>A karok meghatározhatják, hogy mely </a:t>
            </a:r>
            <a:r>
              <a:rPr lang="hu-HU" sz="2400" b="1" dirty="0">
                <a:solidFill>
                  <a:srgbClr val="002060"/>
                </a:solidFill>
              </a:rPr>
              <a:t>képzési területeken </a:t>
            </a:r>
            <a:r>
              <a:rPr lang="hu-HU" sz="2400" dirty="0">
                <a:solidFill>
                  <a:srgbClr val="002060"/>
                </a:solidFill>
              </a:rPr>
              <a:t>és képzési </a:t>
            </a:r>
            <a:r>
              <a:rPr lang="hu-HU" sz="2400" b="1" dirty="0">
                <a:solidFill>
                  <a:srgbClr val="002060"/>
                </a:solidFill>
              </a:rPr>
              <a:t>szinteken </a:t>
            </a:r>
            <a:r>
              <a:rPr lang="hu-HU" sz="2400" dirty="0">
                <a:solidFill>
                  <a:srgbClr val="002060"/>
                </a:solidFill>
              </a:rPr>
              <a:t>teljesített felsőfokú tanulmányok esetében számítják a felvételi pontot az oklevél eredményéből. Eltérő lehet a pontozás </a:t>
            </a:r>
            <a:r>
              <a:rPr lang="hu-HU" sz="2400" b="1" dirty="0">
                <a:solidFill>
                  <a:srgbClr val="002060"/>
                </a:solidFill>
              </a:rPr>
              <a:t>mesterképzésben, alapképzésben, felsőoktatási szakképzésben vagy doktori</a:t>
            </a:r>
            <a:r>
              <a:rPr lang="hu-HU" sz="2400" dirty="0">
                <a:solidFill>
                  <a:srgbClr val="002060"/>
                </a:solidFill>
              </a:rPr>
              <a:t> képzésben szerzett oklevél alapján.</a:t>
            </a:r>
          </a:p>
          <a:p>
            <a:pPr algn="just"/>
            <a:r>
              <a:rPr lang="hu-HU" sz="2400" dirty="0">
                <a:solidFill>
                  <a:srgbClr val="002060"/>
                </a:solidFill>
              </a:rPr>
              <a:t>Részletes információk a PTE honlapján, eljárásonként változhat: https://pte.hu/hu/felveteli/felveteli-informaciok/pont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471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2614</Words>
  <Application>Microsoft Office PowerPoint</Application>
  <PresentationFormat>Szélesvásznú</PresentationFormat>
  <Paragraphs>260</Paragraphs>
  <Slides>46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9" baseType="lpstr">
      <vt:lpstr>Aptos</vt:lpstr>
      <vt:lpstr>Arial</vt:lpstr>
      <vt:lpstr>Calibri</vt:lpstr>
      <vt:lpstr>Calibri Light</vt:lpstr>
      <vt:lpstr>Pte Sans</vt:lpstr>
      <vt:lpstr>Pte Serif</vt:lpstr>
      <vt:lpstr>Rubik</vt:lpstr>
      <vt:lpstr>Symbol</vt:lpstr>
      <vt:lpstr>Tahoma</vt:lpstr>
      <vt:lpstr>Times New Roman</vt:lpstr>
      <vt:lpstr>Verdana</vt:lpstr>
      <vt:lpstr>Wingdings</vt:lpstr>
      <vt:lpstr>Office-téma</vt:lpstr>
      <vt:lpstr>PowerPoint-bemutató</vt:lpstr>
      <vt:lpstr>PowerPoint-bemutató</vt:lpstr>
      <vt:lpstr>Összpontszám számítása </vt:lpstr>
      <vt:lpstr>PowerPoint-bemutató</vt:lpstr>
      <vt:lpstr>PowerPoint-bemutató</vt:lpstr>
      <vt:lpstr>1. Gyakorlati vizsgapontok</vt:lpstr>
      <vt:lpstr>PowerPoint-bemutató</vt:lpstr>
      <vt:lpstr>1. Oklevélpontok</vt:lpstr>
      <vt:lpstr>PowerPoint-bemutató</vt:lpstr>
      <vt:lpstr>2. Szakképesítés alapján számított pontok</vt:lpstr>
      <vt:lpstr>PowerPoint-bemutató</vt:lpstr>
      <vt:lpstr>PowerPoint-bemutató</vt:lpstr>
      <vt:lpstr>PowerPoint-bemutató</vt:lpstr>
      <vt:lpstr>Középiskolai tanulmányok alapján</vt:lpstr>
      <vt:lpstr>1. Tanulmányi pontok</vt:lpstr>
      <vt:lpstr>Tanulmányi pontok számítása összesen szerezhető: 200 pont</vt:lpstr>
      <vt:lpstr>Példa: Tanulmányi pontok számítása (A+B)</vt:lpstr>
      <vt:lpstr>PowerPoint-bemutató</vt:lpstr>
      <vt:lpstr>Érettségi pontok</vt:lpstr>
      <vt:lpstr>PowerPoint-bemutató</vt:lpstr>
      <vt:lpstr>Példa: Érettségi pontok számítása I.</vt:lpstr>
      <vt:lpstr>Példa: Érettségi pontok számítása II.</vt:lpstr>
      <vt:lpstr>PowerPoint-bemutató</vt:lpstr>
      <vt:lpstr>PowerPoint-bemutató</vt:lpstr>
      <vt:lpstr>A karok elnevezésének rövidítései</vt:lpstr>
      <vt:lpstr>Összpontszám számítása </vt:lpstr>
      <vt:lpstr>Egységes szabályrendszer helyett az egyetemek döntési és felelősségi körébe tartozó egyedi szabályok </vt:lpstr>
      <vt:lpstr>A PTE által kialakított intézményi jogcímek</vt:lpstr>
      <vt:lpstr>PowerPoint-bemutató</vt:lpstr>
      <vt:lpstr>PowerPoint-bemutató</vt:lpstr>
      <vt:lpstr>PowerPoint-bemutató</vt:lpstr>
      <vt:lpstr>PowerPoint-bemutató</vt:lpstr>
      <vt:lpstr>Elfogadható sporteredmények, igazolásuk</vt:lpstr>
      <vt:lpstr>Elfogadható sporteredmények, igazolásuk </vt:lpstr>
      <vt:lpstr>Tanulmányi, művészeti versenyek és igazolásuk</vt:lpstr>
      <vt:lpstr>PowerPoint-bemutató</vt:lpstr>
      <vt:lpstr>PowerPoint-bemutató</vt:lpstr>
      <vt:lpstr>PowerPoint-bemutató</vt:lpstr>
      <vt:lpstr>PowerPoint-bemutató</vt:lpstr>
      <vt:lpstr>Tehetséggondozó programok</vt:lpstr>
      <vt:lpstr>Beiskolázási és pályaorientációs rendezvények, egyéb szakmai programok</vt:lpstr>
      <vt:lpstr>PowerPoint-bemutató</vt:lpstr>
      <vt:lpstr>Regionális elhelyezkedés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2025-08-31T22:20:14Z</dcterms:created>
  <dcterms:modified xsi:type="dcterms:W3CDTF">2025-11-10T15:45:32Z</dcterms:modified>
</cp:coreProperties>
</file>