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59" r:id="rId4"/>
    <p:sldId id="268" r:id="rId5"/>
    <p:sldId id="267" r:id="rId6"/>
    <p:sldId id="269" r:id="rId7"/>
    <p:sldId id="270" r:id="rId8"/>
    <p:sldId id="271" r:id="rId9"/>
    <p:sldId id="262" r:id="rId10"/>
    <p:sldId id="272" r:id="rId11"/>
    <p:sldId id="273" r:id="rId12"/>
    <p:sldId id="261" r:id="rId13"/>
    <p:sldId id="274" r:id="rId14"/>
    <p:sldId id="275" r:id="rId15"/>
    <p:sldId id="276" r:id="rId16"/>
    <p:sldId id="277" r:id="rId17"/>
    <p:sldId id="266" r:id="rId18"/>
    <p:sldId id="265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1B8"/>
    <a:srgbClr val="005F71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220" autoAdjust="0"/>
  </p:normalViewPr>
  <p:slideViewPr>
    <p:cSldViewPr snapToGrid="0">
      <p:cViewPr varScale="1">
        <p:scale>
          <a:sx n="103" d="100"/>
          <a:sy n="103" d="100"/>
        </p:scale>
        <p:origin x="79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2025. 11. 10.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423/2021. (XII. 29.) Korm. Rendelet (Felvételi kormányrendelet): 18. § (4)Amennyiben a jelentkező a pedagógusképzés képzési területhez tartozó alapképzési szakra több intézménybe jelentkezik, a kötelező alkalmassági vizsgálaton abban az intézményben kell részt vennie, amelyik a 13. § (1) bekezdésében meghatározott időpontban az elbírálási sorrendjében a legkisebb sorszámmal szerepel.</a:t>
            </a:r>
          </a:p>
          <a:p>
            <a:r>
              <a:rPr lang="hu-HU" dirty="0"/>
              <a:t> 1-es, 2-es, 3-as típusú vizsgák esetén – póteljárásban csak a felvételi eljárás évében letett Előalkalmassági vizsga fogadható el!</a:t>
            </a:r>
          </a:p>
          <a:p>
            <a:r>
              <a:rPr lang="hu-HU" dirty="0"/>
              <a:t>A jelentkezéskor megadott preferencia sorrend számít, ha sorrendet módosít, akkor is az eredetileg első helyen megjelölt intézményben vizsgázik.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1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PTE SZMSZ 7/a mell. Felvételi szabályzat KPVK kari melléklet: Aki a csecsemő- és kisgyermeknevelő, a tanító, a nemzetiségi tanító (német), az óvodapedagógus és a nemzetiségi óvodapedagógus (német) alapképzési szakokon szerzet felsőfokú végzettséggel és szakképzettséggel jelentkezik ezekre a szakokra, vagyis a korábbi tanulmányaihoz kapcsolódóan részt vett azonos típusú alkalmassági vizsgán, a Karhoz benyújtott kérelmére mentesülhet az alkalmassági vizsga követelménye alól. </a:t>
            </a:r>
          </a:p>
          <a:p>
            <a:endParaRPr lang="hu-HU" dirty="0"/>
          </a:p>
          <a:p>
            <a:r>
              <a:rPr lang="hu-HU" dirty="0"/>
              <a:t>MIK kari melléklet 6. § (3) A rajz alkalmassági vizsgák alóli felmentés feltételei: </a:t>
            </a:r>
          </a:p>
          <a:p>
            <a:r>
              <a:rPr lang="hu-HU" dirty="0"/>
              <a:t>a Kar érintett képzéseiben korábbi időszakban hallgatói jogviszony keretében elvégzett rajzi kurzusok megléte; </a:t>
            </a:r>
          </a:p>
          <a:p>
            <a:r>
              <a:rPr lang="hu-HU" dirty="0"/>
              <a:t>a Kar szervezésében a felvételi eljárás évében megvalósuló rajzi előkészítő tanfolyamokon való kurzusszerű részvétel, amennyiben az előkészítő tanfolyamon oktatók a bemutatott rajzi anyagot megfelelőnek tartják; </a:t>
            </a:r>
          </a:p>
          <a:p>
            <a:r>
              <a:rPr lang="hu-HU" dirty="0"/>
              <a:t>a Zsolnay Örökségkezelő Nonprofit Kft. keretei között működő képzőművészeti szabadiskolában a felvételi eljárás évében megvalósuló, </a:t>
            </a:r>
            <a:r>
              <a:rPr lang="hu-HU" dirty="0" err="1"/>
              <a:t>kurzusszerűen</a:t>
            </a:r>
            <a:r>
              <a:rPr lang="hu-HU" dirty="0"/>
              <a:t> végzett előkészítő tanfolyam, amennyiben az előkészítő tanfolyamon oktató a bemutatott rajzi anyagot megfelelőnek tartja. </a:t>
            </a:r>
          </a:p>
          <a:p>
            <a:r>
              <a:rPr lang="hu-HU" dirty="0"/>
              <a:t>(4) A (3) bekezdés szerinti felmentés feltételeit a Kar Építész Szakmai Intézet Vizuális Ismeretek Tanszék vezetője és az általa felkért oktatók ellenőrzik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19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PTE 7/a Felvételi szabályzat TTK kari melléklet 2. § </a:t>
            </a:r>
          </a:p>
          <a:p>
            <a:r>
              <a:rPr lang="hu-HU" dirty="0"/>
              <a:t>(2) A más felsőoktatási intézményben, illetve előző években letett vizsgák beszámítására nincs lehetőség. A  pótfelvételi eljárásában a jelentkező kérelmére az ugyanazon naptári év általános felvételi eljárásban a PTE TTK-án tett gyakorlati vizsga eredménye beszámításra kerül, amennyiben a jelentkező a pótfelvételi eljárásban nem tesz gyakorlati vizsgát. Az erre irányuló kérelmet legkésőbb a pótfelvételi eljárás jelentkezési </a:t>
            </a:r>
            <a:r>
              <a:rPr lang="hu-HU" dirty="0" err="1"/>
              <a:t>határidejéig</a:t>
            </a:r>
            <a:r>
              <a:rPr lang="hu-HU" dirty="0"/>
              <a:t> kell benyújtani elektronikus úton a Kar Tanulmányi Osztályára.</a:t>
            </a:r>
          </a:p>
          <a:p>
            <a:endParaRPr lang="hu-HU" dirty="0"/>
          </a:p>
          <a:p>
            <a:r>
              <a:rPr lang="hu-HU" dirty="0"/>
              <a:t> (4) Felmentés a gyakorlati vizsga alól edző alapképzési szakon:</a:t>
            </a:r>
          </a:p>
          <a:p>
            <a:r>
              <a:rPr lang="hu-HU" dirty="0"/>
              <a:t>Felmentést (maximális pontszámot) kapnak a vizsgák alól azok a jelentkezők, akik -bármely korosztályban Olimpián, Világbajnokságon, Európa-bajnokságon a választott sportágban 1-6.  helyezést értek el, valamint azok, akik edzőként rendelkeznek ugyanilyen szintű eredményekkel.</a:t>
            </a:r>
          </a:p>
          <a:p>
            <a:r>
              <a:rPr lang="hu-HU" dirty="0"/>
              <a:t>Felmentést (maximális pontszámot) kapnak a sportági gyakorlati vizsgák alól azok a jelentkezők, akik a választott sportágban Nemzeti vagy Országos Bajnokságon bármely korosztályban 1-3. helyezést értek el, valamint azok, akik edzőként rendelkeznek ugyanilyen szintű eredményekkel.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629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7/a melléklet 38. § (6) Amennyiben a jelentkező a pedagógusképzés képzési területhez tartozó alapképzési szakra több intézménybe jelentkezik, a kötelező alkalmassági vizsgálaton abban az intézményben kell részt vennie, amelyik a 11. § (1) bekezdésében meghatározott időpontban az elbírálási sorrendjében a legkisebb sorszámmal szerepel.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87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7/a melléklet 39. §  (1) A jelentkezőket a vizsgák időpontjáról, a vizsgákkal kapcsolatos tudnivalókról az Iroda írásban értesít. Az értesítés időpontját a Tájékoztató alapján úgy kell meghatározni, hogy a felvételiző a vizsgájáról szóló értesítést legalább 15 nappal korábban kézhez kapja. Amennyiben a Kar több vizsgaidőpontot is megjelölt, akkor a jelentkező kérelmezheti a vizsgaidőpont módosítását, azonban kérelmének legkésőbb a vizsgázó számára kijelölt vizsganapot megelőző harmadik munkanapig be kell érkeznie az Irodához.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8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2025. 11. 10.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elvi.mik.pte.hu/felveteli-es-alkalmassagi-vizsga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973788" y="171823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schemeClr val="bg1"/>
                </a:solidFill>
                <a:latin typeface="Pte Serif" pitchFamily="2" charset="2"/>
              </a:rPr>
              <a:t>Alkalmassági vizsgák és szóbeli felvételi vizsga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spc="-25" dirty="0">
                <a:solidFill>
                  <a:schemeClr val="bg1"/>
                </a:solidFill>
                <a:latin typeface="Pte Sans"/>
                <a:cs typeface="Times New Roman" panose="02020603050405020304" pitchFamily="18" charset="0"/>
              </a:rPr>
              <a:t>Dr. Szubotics Eszter</a:t>
            </a:r>
            <a:endParaRPr sz="2450" dirty="0">
              <a:solidFill>
                <a:schemeClr val="bg1"/>
              </a:solidFill>
              <a:latin typeface="Pte Sans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solidFill>
                  <a:schemeClr val="bg1"/>
                </a:solidFill>
                <a:latin typeface="Pte Sans"/>
                <a:cs typeface="Pte Sans"/>
              </a:rPr>
              <a:t>PTE OIG KTI Felvételi Csoport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1293813" y="5787098"/>
            <a:ext cx="363061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pc="-40" dirty="0">
                <a:solidFill>
                  <a:schemeClr val="bg1"/>
                </a:solidFill>
                <a:latin typeface="Pte Sans"/>
                <a:cs typeface="Pte Sans"/>
              </a:rPr>
              <a:t>2025.11.07.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E3992EF-982E-53BF-55E0-F4A7C79F02A8}"/>
              </a:ext>
            </a:extLst>
          </p:cNvPr>
          <p:cNvSpPr txBox="1"/>
          <p:nvPr/>
        </p:nvSpPr>
        <p:spPr>
          <a:xfrm>
            <a:off x="8190924" y="88892"/>
            <a:ext cx="38591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RRF- 2.1.2-21-2022-00018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„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Gyakorlatorientált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felsőfokú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képzések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infrastrukturális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és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hu-HU" sz="1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készségfejlesztése</a:t>
            </a:r>
            <a:r>
              <a:rPr kumimoji="0" lang="en-US" altLang="hu-H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Calibri" panose="020F0502020204030204" pitchFamily="34" charset="0"/>
              </a:rPr>
              <a:t> a PTE-n”</a:t>
            </a:r>
            <a:endParaRPr kumimoji="0" lang="en-US" altLang="hu-H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D36D192-950E-063D-4A16-2C6E692F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898" y="5693563"/>
            <a:ext cx="385910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DAAEF3-C0DA-51FC-50F2-EE8E7190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748"/>
            <a:ext cx="10515600" cy="1029211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Korábbi tanulmányok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99836C-24A8-6CD3-C8BD-CC816FFD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>
                <a:solidFill>
                  <a:srgbClr val="002060"/>
                </a:solidFill>
              </a:rPr>
              <a:t>Pedagógusképzésben az alkalmassági vizsgák alól mentesül, aki ilyen képzésen végzettséggel rendelkezik és azonos típusú alkalmassági vizsgán megfelelt. 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 Műszaki és Informatikai Kar rajzalkalmassági vizsgái alól mentességre korábbi tanulmányok alapján is van lehetőség, a Kar egyedileg dönt 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Művészeti Kar színművész, színházrendező szakokon mentesülhet az alkalmassági vizsga alól a jelentkező, ha megfelelő eredményt ért el az előkészítő során.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61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3E87A2-4AB2-5213-A968-60289BEE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918" y="757182"/>
            <a:ext cx="7382164" cy="102921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Egyéb teljesítmény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6439A5-C763-1FED-06F0-E13270111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Műszaki és Informatikai Kar alkalmassági vizsgái öröklődnek a szakok között (részletek a kar honlapján: 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https://felvi.mik.pte.hu/felveteli-es-alkalmassagi-vizsgak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 .  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Ugyanabban az évben korábbi eljárásban letett vizsga alapján pl. TTK edző szakon.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Kiemelkedő sportteljesítmény alapján pl. TTK edző szakon.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559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013E80-9DE0-31A9-ABD1-892F6C3D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97" y="1728213"/>
            <a:ext cx="10408805" cy="922626"/>
          </a:xfrm>
        </p:spPr>
        <p:txBody>
          <a:bodyPr>
            <a:no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IV. Hogyan zajlik a vizsgáztatás?</a:t>
            </a:r>
          </a:p>
        </p:txBody>
      </p:sp>
    </p:spTree>
    <p:extLst>
      <p:ext uri="{BB962C8B-B14F-4D97-AF65-F5344CB8AC3E}">
        <p14:creationId xmlns:p14="http://schemas.microsoft.com/office/powerpoint/2010/main" val="6765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CBD897-C40F-400E-D7DC-0D3775CA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362" y="681037"/>
            <a:ext cx="4867275" cy="102921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Behívás vizsgákra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99133A-6FFA-6D9A-99C3-7D220A3D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2857"/>
            <a:ext cx="10515600" cy="454410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A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behívólevelet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 az alkalmassági és a gyakorlati vizsgára legalább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15 nappal a vizsgát megelőzően 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kapják meg a jelentkezők email-ben. Érdemes az email fiókot felszabadítani, a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spam mappát 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időnként ellenőrizni. </a:t>
            </a:r>
          </a:p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Ebben szerepel a vizsga pontos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időpontja, helyszíne és a vizsga részei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. Ha vizsgadíjat kell fizetni, a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befizetéssel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 kapcsolatos információk is itt szerepelnek. FONTOS: </a:t>
            </a: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Elektronikusan is lehet vizsgázni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, de ha portfoliót kell feltölteni, akkor a behívóban megadott határidőig, az ott megjelölt tárhelyre, email címre be kell nyújtani az anyagokat!</a:t>
            </a:r>
          </a:p>
          <a:p>
            <a:pPr algn="just">
              <a:lnSpc>
                <a:spcPct val="120000"/>
              </a:lnSpc>
            </a:pPr>
            <a:r>
              <a:rPr lang="hu-HU" b="1" dirty="0">
                <a:solidFill>
                  <a:srgbClr val="002060"/>
                </a:solidFill>
                <a:latin typeface="Pte Serif" pitchFamily="2" charset="2"/>
              </a:rPr>
              <a:t>Behívó szervezet: </a:t>
            </a:r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Intézményközi megállapodás alapján az alacsonyabb sorszámmal megjelölt intézményben kell csak vizsgáznia, a többi intézmény elfogadja az eredményt pl. pedagógusképzés. Ebben az esetben is küld a behívó intézmény behívólevelet.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93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CF4DDB-4A99-F61D-065E-2CF4D016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0" y="471231"/>
            <a:ext cx="3276600" cy="102921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Pótidőpont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536F53-BA78-FE48-367A-D2616C8C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393"/>
            <a:ext cx="10515600" cy="40857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hu-HU" dirty="0">
                <a:solidFill>
                  <a:srgbClr val="002060"/>
                </a:solidFill>
              </a:rPr>
              <a:t>Amennyiben a Kar több vizsgaidőpontot is megjelölt, akkor a jelentkező kérelmezheti a vizsgaidőpont </a:t>
            </a:r>
            <a:r>
              <a:rPr lang="hu-HU" b="1" dirty="0">
                <a:solidFill>
                  <a:srgbClr val="002060"/>
                </a:solidFill>
              </a:rPr>
              <a:t>módosítását</a:t>
            </a:r>
            <a:r>
              <a:rPr lang="hu-HU" dirty="0">
                <a:solidFill>
                  <a:srgbClr val="002060"/>
                </a:solidFill>
              </a:rPr>
              <a:t>, azonban kérelmének legkésőbb a vizsgázó számára kijelölt vizsganapot </a:t>
            </a:r>
            <a:r>
              <a:rPr lang="hu-HU" b="1" dirty="0">
                <a:solidFill>
                  <a:srgbClr val="002060"/>
                </a:solidFill>
              </a:rPr>
              <a:t>megelőző harmadik munkanapig </a:t>
            </a:r>
            <a:r>
              <a:rPr lang="hu-HU" dirty="0">
                <a:solidFill>
                  <a:srgbClr val="002060"/>
                </a:solidFill>
              </a:rPr>
              <a:t>be kell érkeznie az Irodához. (Felvételi Szabályzat)</a:t>
            </a:r>
          </a:p>
          <a:p>
            <a:pPr algn="just">
              <a:lnSpc>
                <a:spcPct val="100000"/>
              </a:lnSpc>
            </a:pPr>
            <a:r>
              <a:rPr lang="hu-HU" dirty="0">
                <a:solidFill>
                  <a:srgbClr val="002060"/>
                </a:solidFill>
              </a:rPr>
              <a:t>Karonként változó, meghirdetnek-e pótidőpontot pl. minden jelentkezőt, aki nem jelenik meg az első vizsgalehetőségen, behívjuk pótidőpontra, vagy csak azokat, akik jelezték, hogy szeretnének pótidőpontot kérni, vagy a Kar nem biztosít pótidőpontot.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18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725A0B-611D-A6D8-E97E-4CAF9C21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468" y="464806"/>
            <a:ext cx="2676525" cy="102921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Vizsgázás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CDEC8E-B1FC-8126-E119-4FF6F6EB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75355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</a:rPr>
              <a:t>A vizsga helyszíne, időpontja és a szükséges felszerelés, eszközök szerepelnek a behívólevélben. Az ezzel kapcsolatos kérdésekben a </a:t>
            </a:r>
            <a:r>
              <a:rPr lang="hu-HU" b="1" dirty="0">
                <a:solidFill>
                  <a:srgbClr val="002060"/>
                </a:solidFill>
              </a:rPr>
              <a:t>kari munkatársakhoz</a:t>
            </a:r>
            <a:r>
              <a:rPr lang="hu-HU" dirty="0">
                <a:solidFill>
                  <a:srgbClr val="002060"/>
                </a:solidFill>
              </a:rPr>
              <a:t>, vizsgát szervező intézethez érdemes fordulni. </a:t>
            </a:r>
          </a:p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</a:rPr>
              <a:t>Kérjük, hogy a behívólevélben részletezett </a:t>
            </a:r>
            <a:r>
              <a:rPr lang="hu-HU" b="1" dirty="0">
                <a:solidFill>
                  <a:srgbClr val="002060"/>
                </a:solidFill>
              </a:rPr>
              <a:t>nyilatkozatokat, igazolásokat</a:t>
            </a:r>
            <a:r>
              <a:rPr lang="hu-HU" dirty="0">
                <a:solidFill>
                  <a:srgbClr val="002060"/>
                </a:solidFill>
              </a:rPr>
              <a:t> mindenki hozza magával a vizsgaidőpontra, személyazonosító </a:t>
            </a:r>
            <a:r>
              <a:rPr lang="hu-HU" b="1" dirty="0">
                <a:solidFill>
                  <a:srgbClr val="002060"/>
                </a:solidFill>
              </a:rPr>
              <a:t>okmánnyal </a:t>
            </a:r>
            <a:r>
              <a:rPr lang="hu-HU" dirty="0">
                <a:solidFill>
                  <a:srgbClr val="002060"/>
                </a:solidFill>
              </a:rPr>
              <a:t>és a vizsgadíj befizetést igazoló </a:t>
            </a:r>
            <a:r>
              <a:rPr lang="hu-HU" b="1" dirty="0">
                <a:solidFill>
                  <a:srgbClr val="002060"/>
                </a:solidFill>
              </a:rPr>
              <a:t>bizonylattal </a:t>
            </a:r>
            <a:r>
              <a:rPr lang="hu-HU" dirty="0">
                <a:solidFill>
                  <a:srgbClr val="002060"/>
                </a:solidFill>
              </a:rPr>
              <a:t>együtt. </a:t>
            </a:r>
          </a:p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</a:rPr>
              <a:t>A vizsga eredményét 3 munkanapon belül rögzítjük az e-</a:t>
            </a:r>
            <a:r>
              <a:rPr lang="hu-HU" dirty="0" err="1">
                <a:solidFill>
                  <a:srgbClr val="002060"/>
                </a:solidFill>
              </a:rPr>
              <a:t>felvibe</a:t>
            </a:r>
            <a:r>
              <a:rPr lang="hu-HU" dirty="0">
                <a:solidFill>
                  <a:srgbClr val="002060"/>
                </a:solidFill>
              </a:rPr>
              <a:t>, egy héten belül email-es úton megküldjük a jegyzőkönyvet is az eredményről. Utóbbit kérjük, </a:t>
            </a:r>
            <a:r>
              <a:rPr lang="hu-HU" b="1" dirty="0">
                <a:solidFill>
                  <a:srgbClr val="002060"/>
                </a:solidFill>
              </a:rPr>
              <a:t>ne töltsék fel az e-</a:t>
            </a:r>
            <a:r>
              <a:rPr lang="hu-HU" b="1" dirty="0" err="1">
                <a:solidFill>
                  <a:srgbClr val="002060"/>
                </a:solidFill>
              </a:rPr>
              <a:t>felvibe</a:t>
            </a:r>
            <a:r>
              <a:rPr lang="hu-HU" dirty="0">
                <a:solidFill>
                  <a:srgbClr val="002060"/>
                </a:solidFill>
              </a:rPr>
              <a:t>, de ellenőrizzék a tartalmát és hiba esetén haladéktalanul jelezzék az ügyfélszolgálatnak (infokti@pte.hu).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494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009A4B-1C44-D0B6-F524-19A04B19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65634"/>
            <a:ext cx="3200400" cy="102921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Vizsgadíjak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199C63-F14C-B336-AC46-60123ED4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515600" cy="277608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</a:rPr>
              <a:t>Az alkalmassági, gyakorlati vizsgákért, illetve mesterképzésben tartott felvételi vizsgákért a karok díjat kérhetnek, melynek összege legfeljebb 4000 HUF.</a:t>
            </a:r>
          </a:p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</a:rPr>
              <a:t>A befizetéssel kapcsolatos információk a behívólevélben szerepelnek. </a:t>
            </a:r>
          </a:p>
          <a:p>
            <a:pPr algn="just">
              <a:lnSpc>
                <a:spcPct val="120000"/>
              </a:lnSpc>
            </a:pPr>
            <a:r>
              <a:rPr lang="hu-HU" dirty="0">
                <a:solidFill>
                  <a:srgbClr val="002060"/>
                </a:solidFill>
              </a:rPr>
              <a:t>A befizetési bizonylatot a vizsga alkalmával </a:t>
            </a:r>
            <a:r>
              <a:rPr lang="hu-HU" b="1" dirty="0">
                <a:solidFill>
                  <a:srgbClr val="002060"/>
                </a:solidFill>
              </a:rPr>
              <a:t>be kell mutatni, </a:t>
            </a:r>
            <a:r>
              <a:rPr lang="hu-HU" dirty="0">
                <a:solidFill>
                  <a:srgbClr val="002060"/>
                </a:solidFill>
              </a:rPr>
              <a:t>vagy előre meg kell küldeni a behívóban szereplő </a:t>
            </a:r>
            <a:r>
              <a:rPr lang="hu-HU" b="1" dirty="0">
                <a:solidFill>
                  <a:srgbClr val="002060"/>
                </a:solidFill>
              </a:rPr>
              <a:t>e-mail címre </a:t>
            </a:r>
            <a:r>
              <a:rPr lang="hu-HU" dirty="0">
                <a:solidFill>
                  <a:srgbClr val="002060"/>
                </a:solidFill>
              </a:rPr>
              <a:t>egy kijelölt határidőig.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103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>
                <a:solidFill>
                  <a:srgbClr val="002060"/>
                </a:solidFill>
                <a:latin typeface="Pte Serif" pitchFamily="2" charset="2"/>
              </a:rPr>
              <a:t>Köszönöm a figyelmet!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E7583084-A9F4-38B8-4457-6C989C105FA7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>
                <a:solidFill>
                  <a:srgbClr val="002060"/>
                </a:solidFill>
                <a:latin typeface="Pte Sarif"/>
                <a:cs typeface="Pte Sans"/>
              </a:rPr>
              <a:t>Dr. Szubotics Eszter</a:t>
            </a:r>
            <a:endParaRPr sz="2450" dirty="0">
              <a:solidFill>
                <a:srgbClr val="002060"/>
              </a:solidFill>
              <a:latin typeface="Pte Sarif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solidFill>
                  <a:srgbClr val="002060"/>
                </a:solidFill>
                <a:latin typeface="Pte Sarif"/>
                <a:cs typeface="Pte Sans"/>
              </a:rPr>
              <a:t>Csoportvezető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solidFill>
                  <a:srgbClr val="002060"/>
                </a:solidFill>
                <a:latin typeface="Pte Sarif"/>
                <a:cs typeface="Pte Sans"/>
              </a:rPr>
              <a:t>Központi Tanulmányi Iroda Felvételi Csoport</a:t>
            </a: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0AAE3AF4-8EC9-DF9D-F942-0D9FC31D672A}"/>
              </a:ext>
            </a:extLst>
          </p:cNvPr>
          <p:cNvSpPr txBox="1"/>
          <p:nvPr/>
        </p:nvSpPr>
        <p:spPr>
          <a:xfrm>
            <a:off x="1293813" y="5787098"/>
            <a:ext cx="363061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000" spc="-40" dirty="0">
                <a:solidFill>
                  <a:srgbClr val="002060"/>
                </a:solidFill>
                <a:latin typeface="Pte Sans"/>
                <a:cs typeface="Pte Sans"/>
              </a:rPr>
              <a:t>2025.11.07</a:t>
            </a:r>
            <a:r>
              <a:rPr lang="hu-HU" sz="2000" spc="-40" dirty="0">
                <a:latin typeface="Pte Sans"/>
                <a:cs typeface="Pte Sans"/>
              </a:rPr>
              <a:t>.</a:t>
            </a:r>
            <a:endParaRPr sz="2000" dirty="0">
              <a:latin typeface="Pte Sans"/>
              <a:cs typeface="Pte San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833DF5-1BF0-A034-63E0-60AC3344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/>
          <a:stretch>
            <a:fillRect/>
          </a:stretch>
        </p:blipFill>
        <p:spPr>
          <a:xfrm>
            <a:off x="0" y="0"/>
            <a:ext cx="3774485" cy="16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62B1510-AC4F-CD25-44F1-993334E0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157"/>
            <a:ext cx="10515600" cy="4085770"/>
          </a:xfrm>
        </p:spPr>
        <p:txBody>
          <a:bodyPr/>
          <a:lstStyle/>
          <a:p>
            <a:pPr marL="571500" indent="-571500" algn="just">
              <a:buFont typeface="+mj-lt"/>
              <a:buAutoNum type="romanUcPeriod"/>
            </a:pPr>
            <a:r>
              <a:rPr lang="hu-HU" sz="3200" dirty="0">
                <a:solidFill>
                  <a:srgbClr val="002060"/>
                </a:solidFill>
                <a:latin typeface="Pte Serif" pitchFamily="2" charset="2"/>
              </a:rPr>
              <a:t>Kell vizsgáznom? Miből van vizsga a megjelölt szakon?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hu-HU" sz="3200" dirty="0">
                <a:solidFill>
                  <a:srgbClr val="002060"/>
                </a:solidFill>
                <a:latin typeface="Pte Serif" pitchFamily="2" charset="2"/>
              </a:rPr>
              <a:t>Intézményi pontot szerezhetek vizsgával?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hu-HU" sz="3200" dirty="0">
                <a:solidFill>
                  <a:srgbClr val="002060"/>
                </a:solidFill>
                <a:latin typeface="Pte Serif" pitchFamily="2" charset="2"/>
              </a:rPr>
              <a:t>Mentesülhetek a vizsgázás alól?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hu-HU" sz="3200" dirty="0">
                <a:solidFill>
                  <a:srgbClr val="002060"/>
                </a:solidFill>
                <a:latin typeface="Pte Serif" pitchFamily="2" charset="2"/>
              </a:rPr>
              <a:t>Hogyan zajlik a vizsgázás?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018A24-5B53-DCB1-EFE6-AAE79E939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0" dirty="0">
                <a:solidFill>
                  <a:srgbClr val="002060"/>
                </a:solidFill>
              </a:rPr>
              <a:t>I. Kell vizsgáznom? </a:t>
            </a:r>
            <a:br>
              <a:rPr lang="hu-HU" b="0" dirty="0">
                <a:solidFill>
                  <a:srgbClr val="002060"/>
                </a:solidFill>
              </a:rPr>
            </a:br>
            <a:r>
              <a:rPr lang="hu-HU" b="0" dirty="0">
                <a:solidFill>
                  <a:srgbClr val="002060"/>
                </a:solidFill>
              </a:rPr>
              <a:t>Miből van vizsga a megjelölt szakon?</a:t>
            </a:r>
          </a:p>
        </p:txBody>
      </p:sp>
    </p:spTree>
    <p:extLst>
      <p:ext uri="{BB962C8B-B14F-4D97-AF65-F5344CB8AC3E}">
        <p14:creationId xmlns:p14="http://schemas.microsoft.com/office/powerpoint/2010/main" val="173321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47E125-5A0A-32F1-478F-32F18610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437"/>
            <a:ext cx="10515600" cy="1029211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Vizsgatípusok a felvételi eljárásban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EC5B762-2836-972C-942E-CC1F3A3F4823}"/>
              </a:ext>
            </a:extLst>
          </p:cNvPr>
          <p:cNvSpPr txBox="1">
            <a:spLocks/>
          </p:cNvSpPr>
          <p:nvPr/>
        </p:nvSpPr>
        <p:spPr>
          <a:xfrm>
            <a:off x="838200" y="2266684"/>
            <a:ext cx="10515600" cy="4085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e Sans" pitchFamily="2" charset="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Alkalmassági vizsga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Gyakorlati vizsga 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Szóbeli (intézményi) felvételi vizsga – intézményi pontért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Felsőoktatási Felvételi Szakmai vizsga – érettségizőket nem érinti 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Pályaalkalmassági vizsgálat – pedagógusképzésben, jelenleg nem szervezik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0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3D325FC-18BF-9EAB-70AB-55B12F36C697}"/>
              </a:ext>
            </a:extLst>
          </p:cNvPr>
          <p:cNvSpPr txBox="1"/>
          <p:nvPr/>
        </p:nvSpPr>
        <p:spPr>
          <a:xfrm>
            <a:off x="815009" y="1391479"/>
            <a:ext cx="1049572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200" b="1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A. Alkalmassági vizsga</a:t>
            </a:r>
          </a:p>
          <a:p>
            <a:pPr algn="just"/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• Eredménye megfelelt/nem felelt meg. </a:t>
            </a:r>
          </a:p>
          <a:p>
            <a:pPr algn="just"/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• Ha alkalmassági és gyakorlati vizsga is van, az alkalmassági sikeres teljesítése </a:t>
            </a:r>
            <a:r>
              <a:rPr lang="hu-HU" sz="2200" b="1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előfeltétele a gyakorlati vizsgára való behívásnak</a:t>
            </a:r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• Aki nem vesz részt a vizsgán, vagy a pótalkalmon, az </a:t>
            </a:r>
            <a:r>
              <a:rPr lang="hu-HU" sz="2200" b="1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kizárásra kerül </a:t>
            </a:r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a felvételi eljárásból! </a:t>
            </a:r>
          </a:p>
          <a:p>
            <a:pPr algn="just"/>
            <a:r>
              <a:rPr lang="hu-HU" sz="2200" b="1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B. Gyakorlati vizsga</a:t>
            </a:r>
          </a:p>
          <a:p>
            <a:pPr algn="just"/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• Változatos elnevezéssel szerepel a behívó levélben, pl. főtárgy vizsga, felvételi elbeszélgetés</a:t>
            </a:r>
          </a:p>
          <a:p>
            <a:pPr algn="just"/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• Csak az kap erre behívót, aki megfelelt az alkalmassági vizsgán. Kivétel: ha ugyanazon alkalommal szervezik az alkalmassági és gyakorlati vizsgát pl. MIK Építőművészet BA szak.</a:t>
            </a:r>
          </a:p>
          <a:p>
            <a:pPr algn="just"/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• </a:t>
            </a:r>
            <a:r>
              <a:rPr lang="hu-HU" sz="2200" b="1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Pontszámmal</a:t>
            </a:r>
            <a:r>
              <a:rPr lang="hu-HU" sz="2200" i="0" dirty="0">
                <a:solidFill>
                  <a:srgbClr val="002060"/>
                </a:solidFill>
                <a:latin typeface="Pte Serif" pitchFamily="2" charset="2"/>
                <a:ea typeface="Calibri" panose="020F0502020204030204" pitchFamily="34" charset="0"/>
              </a:rPr>
              <a:t> értékelik, ami részeredményekből is összeadódhat. 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D2F344F-A07E-B893-2032-E99A95FBB04F}"/>
              </a:ext>
            </a:extLst>
          </p:cNvPr>
          <p:cNvSpPr txBox="1">
            <a:spLocks/>
          </p:cNvSpPr>
          <p:nvPr/>
        </p:nvSpPr>
        <p:spPr>
          <a:xfrm>
            <a:off x="3864263" y="458377"/>
            <a:ext cx="4463473" cy="1029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Pte Serif" pitchFamily="2" charset="2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02060"/>
                </a:solidFill>
              </a:rPr>
              <a:t>Kötelező vizsgák</a:t>
            </a:r>
          </a:p>
        </p:txBody>
      </p:sp>
    </p:spTree>
    <p:extLst>
      <p:ext uri="{BB962C8B-B14F-4D97-AF65-F5344CB8AC3E}">
        <p14:creationId xmlns:p14="http://schemas.microsoft.com/office/powerpoint/2010/main" val="223035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2F5CFE-869B-45E0-D8F1-45B402BD4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763" y="1803255"/>
            <a:ext cx="7130473" cy="1625745"/>
          </a:xfrm>
        </p:spPr>
        <p:txBody>
          <a:bodyPr>
            <a:normAutofit fontScale="90000"/>
          </a:bodyPr>
          <a:lstStyle/>
          <a:p>
            <a:r>
              <a:rPr lang="hu-HU" b="0" dirty="0">
                <a:solidFill>
                  <a:srgbClr val="002060"/>
                </a:solidFill>
              </a:rPr>
              <a:t>II. Intézményi pontot szerezhetek vizsgával is?</a:t>
            </a:r>
          </a:p>
        </p:txBody>
      </p:sp>
    </p:spTree>
    <p:extLst>
      <p:ext uri="{BB962C8B-B14F-4D97-AF65-F5344CB8AC3E}">
        <p14:creationId xmlns:p14="http://schemas.microsoft.com/office/powerpoint/2010/main" val="302948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C770A8-E11D-E279-8446-DCAF55DF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Szóbeli (intézményi) felvételi vizsga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37101B-34C5-1ACE-DBA3-85435051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357"/>
            <a:ext cx="10515600" cy="2998043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Az ÁOK általános orvos és fogorvos szakjain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Legfeljebb 50 intézményi pontért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Nem kötelező!</a:t>
            </a:r>
          </a:p>
          <a:p>
            <a:pPr algn="just"/>
            <a:r>
              <a:rPr lang="hu-HU" dirty="0">
                <a:solidFill>
                  <a:srgbClr val="002060"/>
                </a:solidFill>
                <a:latin typeface="Pte Serif" pitchFamily="2" charset="2"/>
              </a:rPr>
              <a:t>A vizsgán szerezhető pontokon felül legfeljebb összesen 50 intézményi pont szerezhető ezeken a szakokon azok esetében is, akik nem élnek a vizsga lehetőségével.</a:t>
            </a:r>
          </a:p>
        </p:txBody>
      </p:sp>
    </p:spTree>
    <p:extLst>
      <p:ext uri="{BB962C8B-B14F-4D97-AF65-F5344CB8AC3E}">
        <p14:creationId xmlns:p14="http://schemas.microsoft.com/office/powerpoint/2010/main" val="22307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DF812B-8737-F21E-04CC-C41F492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49" y="1496091"/>
            <a:ext cx="10045701" cy="1029211"/>
          </a:xfrm>
        </p:spPr>
        <p:txBody>
          <a:bodyPr>
            <a:noAutofit/>
          </a:bodyPr>
          <a:lstStyle/>
          <a:p>
            <a:r>
              <a:rPr lang="hu-HU" sz="4800" b="0" dirty="0">
                <a:solidFill>
                  <a:srgbClr val="002060"/>
                </a:solidFill>
              </a:rPr>
              <a:t>III. Mentesülhetek a vizsga alól?</a:t>
            </a:r>
          </a:p>
        </p:txBody>
      </p:sp>
    </p:spTree>
    <p:extLst>
      <p:ext uri="{BB962C8B-B14F-4D97-AF65-F5344CB8AC3E}">
        <p14:creationId xmlns:p14="http://schemas.microsoft.com/office/powerpoint/2010/main" val="94165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7B4BB5A-46D4-7400-D14B-02C72E0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Intézmények közötti megegyezés alapján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902CC5-165B-971B-C3CF-DD0BAC3C9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1057130"/>
          </a:xfrm>
        </p:spPr>
        <p:txBody>
          <a:bodyPr/>
          <a:lstStyle/>
          <a:p>
            <a:r>
              <a:rPr lang="en-US" dirty="0"/>
              <a:t>Pedagógus alapképzés alkalmassági vizsgái</a:t>
            </a:r>
          </a:p>
          <a:p>
            <a:endParaRPr lang="en-US" dirty="0"/>
          </a:p>
        </p:txBody>
      </p:sp>
      <p:pic>
        <p:nvPicPr>
          <p:cNvPr id="9" name="Picture 2" descr="A képen szöveg, Betűtípus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890765C-4300-4B49-C118-D9C0A2A6E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6" t="-6272"/>
          <a:stretch/>
        </p:blipFill>
        <p:spPr bwMode="auto">
          <a:xfrm>
            <a:off x="839788" y="3393332"/>
            <a:ext cx="5157787" cy="22372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FDD841A-E371-58E3-8BE1-596135428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/>
          <a:lstStyle/>
          <a:p>
            <a:pPr algn="just"/>
            <a:r>
              <a:rPr lang="hu-HU" dirty="0">
                <a:solidFill>
                  <a:srgbClr val="002060"/>
                </a:solidFill>
              </a:rPr>
              <a:t>Érintett szakok: csecsemő- és kisgyermeknevelő, a tanító, a nemzetiségi tanító (német), az óvodapedagógus és a nemzetiségi óvodapedagógus (német alapképzési szak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Behívólista: Az OH listázza az adott intézménybe behívandó jelentkezőket. </a:t>
            </a:r>
          </a:p>
          <a:p>
            <a:pPr algn="just"/>
            <a:r>
              <a:rPr lang="hu-HU" dirty="0">
                <a:solidFill>
                  <a:srgbClr val="002060"/>
                </a:solidFill>
              </a:rPr>
              <a:t>Szóbeli (intézményi) felvételi vizsga: ÁOK általános orvos szakon, amennyiben megegyezés születik a képző intézmények között.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1458</Words>
  <Application>Microsoft Office PowerPoint</Application>
  <PresentationFormat>Szélesvásznú</PresentationFormat>
  <Paragraphs>91</Paragraphs>
  <Slides>18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Arial</vt:lpstr>
      <vt:lpstr>Pte Sans</vt:lpstr>
      <vt:lpstr>Pte Sarif</vt:lpstr>
      <vt:lpstr>Pte Serif</vt:lpstr>
      <vt:lpstr>Office-téma</vt:lpstr>
      <vt:lpstr>PowerPoint-bemutató</vt:lpstr>
      <vt:lpstr>PowerPoint-bemutató</vt:lpstr>
      <vt:lpstr>I. Kell vizsgáznom?  Miből van vizsga a megjelölt szakon?</vt:lpstr>
      <vt:lpstr>Vizsgatípusok a felvételi eljárásban</vt:lpstr>
      <vt:lpstr>PowerPoint-bemutató</vt:lpstr>
      <vt:lpstr>II. Intézményi pontot szerezhetek vizsgával is?</vt:lpstr>
      <vt:lpstr>Szóbeli (intézményi) felvételi vizsga</vt:lpstr>
      <vt:lpstr>III. Mentesülhetek a vizsga alól?</vt:lpstr>
      <vt:lpstr>Intézmények közötti megegyezés alapján</vt:lpstr>
      <vt:lpstr>Korábbi tanulmányok alapján</vt:lpstr>
      <vt:lpstr>Egyéb teljesítmény alapján</vt:lpstr>
      <vt:lpstr>IV. Hogyan zajlik a vizsgáztatás?</vt:lpstr>
      <vt:lpstr>Behívás vizsgákra</vt:lpstr>
      <vt:lpstr>Pótidőpont</vt:lpstr>
      <vt:lpstr>Vizsgázás</vt:lpstr>
      <vt:lpstr>Vizsgadíjak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2025-11-10T15:41:27Z</dcterms:modified>
</cp:coreProperties>
</file>