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59" r:id="rId3"/>
    <p:sldId id="267" r:id="rId4"/>
    <p:sldId id="260" r:id="rId5"/>
    <p:sldId id="268" r:id="rId6"/>
    <p:sldId id="269" r:id="rId7"/>
    <p:sldId id="262" r:id="rId8"/>
    <p:sldId id="261" r:id="rId9"/>
    <p:sldId id="271" r:id="rId10"/>
    <p:sldId id="303" r:id="rId11"/>
    <p:sldId id="304" r:id="rId12"/>
    <p:sldId id="272" r:id="rId13"/>
    <p:sldId id="305" r:id="rId14"/>
    <p:sldId id="273" r:id="rId15"/>
    <p:sldId id="306" r:id="rId16"/>
    <p:sldId id="307" r:id="rId17"/>
    <p:sldId id="308" r:id="rId18"/>
    <p:sldId id="274" r:id="rId19"/>
    <p:sldId id="270" r:id="rId20"/>
    <p:sldId id="275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01" r:id="rId35"/>
    <p:sldId id="302" r:id="rId3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1B8"/>
    <a:srgbClr val="005F71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FB748-2308-4324-9A4C-D17C6A87EBDE}" v="1" dt="2025-08-31T22:50:45.558"/>
    <p1510:client id="{5EADBB5D-87DE-4171-B6E3-38CD8E498ECF}" v="1" dt="2025-08-31T20:48:59.576"/>
    <p1510:client id="{896D423E-3BC5-4F25-9711-6788B1F63FF6}" v="26" dt="2025-08-31T20:21:48.751"/>
    <p1510:client id="{90FAC1BC-4391-437B-9076-B687A519B85B}" v="1" dt="2025-09-01T06:54:55.216"/>
    <p1510:client id="{F669DB76-FAAB-4BEB-A9B8-1A5C8743508E}" v="31" dt="2025-08-31T22:20:14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09" autoAdjust="0"/>
  </p:normalViewPr>
  <p:slideViewPr>
    <p:cSldViewPr snapToGrid="0">
      <p:cViewPr varScale="1">
        <p:scale>
          <a:sx n="75" d="100"/>
          <a:sy n="75" d="100"/>
        </p:scale>
        <p:origin x="811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ED5B33E-9359-EAFB-8C87-9AFE842FE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E990AD6-C26A-9FA1-9F2E-C88CD1D4F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A2A4-07C0-44DD-BB3A-C89301E7071F}" type="datetimeFigureOut">
              <a:rPr lang="hu-HU" smtClean="0"/>
              <a:t>2025. 12. 01.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EA4FC6-740F-EC46-076B-70A8AD8F1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BEE0C0F-B011-CF40-346F-5B7B70ED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3CB0-9132-4BE5-93FA-2094C4605E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38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4C31-7859-481F-B276-41A4D049818D}" type="datetimeFigureOut">
              <a:rPr lang="hu-HU" smtClean="0"/>
              <a:t>2025. 12. 01.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22FF-E8EF-4752-B684-1F52E2E3C7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6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gyfelkapu.gov.hu/regisztracio/regEszemelyi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elvi.hu/felveteli/efelveteli" TargetMode="External"/><Relationship Id="rId5" Type="http://schemas.openxmlformats.org/officeDocument/2006/relationships/hyperlink" Target="https://www.felvi.hu/felveteli/jelentkezes/felveteli_tajekoztato/FFT_2024A/jelentkezes/azonositas_ugyfelkapun" TargetMode="External"/><Relationship Id="rId4" Type="http://schemas.openxmlformats.org/officeDocument/2006/relationships/hyperlink" Target="http://www.magyarorszag.hu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426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3B796-8A89-0BDA-35F2-E026AFA33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1FB9A616-792F-A7EF-F775-9A09527B2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AD1F5846-39A2-FD63-3DDD-81FC13E58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1D2EE4E-F07E-3BAD-A240-211AD1D40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4964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latin typeface="Pte Sans" pitchFamily="2" charset="2"/>
              </a:rPr>
              <a:t>Az ábrához képest változás a 2025. évi általános eljárástól, hogy a kiegészítő eljárási díjat a hitelesítést/ </a:t>
            </a:r>
            <a:r>
              <a:rPr lang="hu-HU" b="1" dirty="0">
                <a:latin typeface="Pte Sans" pitchFamily="2" charset="2"/>
              </a:rPr>
              <a:t>jelentkezés lezárását követően</a:t>
            </a:r>
            <a:r>
              <a:rPr lang="hu-HU" dirty="0">
                <a:latin typeface="Pte Sans" pitchFamily="2" charset="2"/>
              </a:rPr>
              <a:t> fogja kivetni az Oktatási Hivatal. </a:t>
            </a:r>
          </a:p>
          <a:p>
            <a:r>
              <a:rPr lang="hu-HU" dirty="0">
                <a:latin typeface="Pte Sans" pitchFamily="2" charset="2"/>
              </a:rPr>
              <a:t>Az Oktatási Hivatal videósegédje a jelentkezés folyamatáról: https://www.youtube.com/watch?v=UVQwt4ib01I&amp;list=PL0aUC_HLIvW34wnlLOzpJKLLh00wT0Av_&amp;index=10</a:t>
            </a:r>
          </a:p>
          <a:p>
            <a:endParaRPr lang="hu-HU" dirty="0">
              <a:latin typeface="Pte Sans" pitchFamily="2" charset="2"/>
            </a:endParaRPr>
          </a:p>
          <a:p>
            <a:r>
              <a:rPr lang="hu-HU" dirty="0">
                <a:latin typeface="Pte Sans" pitchFamily="2" charset="2"/>
              </a:rPr>
              <a:t>A </a:t>
            </a:r>
            <a:r>
              <a:rPr lang="hu-HU" b="1" dirty="0">
                <a:latin typeface="Pte Sans" pitchFamily="2" charset="2"/>
              </a:rPr>
              <a:t>Bejelentkezés már nem </a:t>
            </a:r>
            <a:r>
              <a:rPr lang="hu-HU" b="0" dirty="0">
                <a:latin typeface="Pte Sans" pitchFamily="2" charset="2"/>
              </a:rPr>
              <a:t>Ügyfélkapuval, hanem Ügyfélkapu+ vagy DÁP használatával történhet.</a:t>
            </a:r>
            <a:endParaRPr lang="hu-HU" dirty="0">
              <a:latin typeface="Pte Sans" pitchFamily="2" charset="2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584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A0494-6B66-D341-45EC-C12DC0573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F3EBDD87-7DC4-D3B9-5B10-5609CE152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C3F53B9-1C52-9870-6824-CBDD9C3F8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8F32A4B-584D-624A-2DCD-3078B6A0E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693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19994-65F0-06E6-145D-6CC14DABC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C2255F33-DCCC-E862-56A0-FF0E3B759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94AF07D-A0E1-4577-F611-41CE4D0A7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A2DC4DC-DE36-2EF0-E7DA-9B0FAAF6F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96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5E02E-CFB6-4DAE-13E4-5BFAE06F1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A32E4A4-D275-B3A7-10E8-4B218B766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E242CED0-74DF-0494-82E1-035565F3E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B1EB3EA-E74E-6605-A7CB-CC4429595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426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83703-70D6-3BC6-083B-2857C60F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014E5F0-E700-D26B-FBF2-59BB32A87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EE6A7942-69E2-439A-D51B-5392C8A95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C9E3788-03EE-0233-828D-03C721267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3820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F0FAB-A7A9-247E-7C45-DFFBC5CFF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F075A87-35EE-E3BD-C77D-566653FC3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18EDDF8D-7A2B-2929-A26C-7CEEF339E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i="1" dirty="0">
                <a:latin typeface="Pte Sans" pitchFamily="2" charset="2"/>
                <a:cs typeface="Times New Roman" panose="02020603050405020304" pitchFamily="18" charset="0"/>
              </a:rPr>
              <a:t>Fontos, hogy a Tájékoztatóban az </a:t>
            </a:r>
            <a:r>
              <a:rPr lang="hu-HU" sz="1200" b="1" i="1" dirty="0">
                <a:latin typeface="Pte Sans" pitchFamily="2" charset="2"/>
                <a:cs typeface="Times New Roman" panose="02020603050405020304" pitchFamily="18" charset="0"/>
              </a:rPr>
              <a:t>„</a:t>
            </a:r>
            <a:r>
              <a:rPr lang="hu-HU" sz="1200" b="0" i="1" dirty="0">
                <a:latin typeface="Pte Sans" pitchFamily="2" charset="2"/>
                <a:cs typeface="Times New Roman" panose="02020603050405020304" pitchFamily="18" charset="0"/>
              </a:rPr>
              <a:t>Igazolás módja</a:t>
            </a:r>
            <a:r>
              <a:rPr lang="hu-HU" sz="1200" i="1" dirty="0">
                <a:latin typeface="Pte Sans" pitchFamily="2" charset="2"/>
                <a:cs typeface="Times New Roman" panose="02020603050405020304" pitchFamily="18" charset="0"/>
              </a:rPr>
              <a:t>” fülön közzétett feltételeknek feleljen meg a dokumentum!</a:t>
            </a:r>
            <a:endParaRPr lang="hu-HU" i="1" dirty="0">
              <a:latin typeface="Pte Sans" pitchFamily="2" charset="2"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D4620B2-6C24-451C-374A-E12E0145A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898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AA83C-C3A3-1444-31ED-BAEEFDD00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F042F32A-6FDB-825C-8448-FFD6DADB5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061BB4E-A0DA-C9DD-B8FA-258BC96BB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541F2D7-0B8C-B23E-5C5B-BC31FC411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167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1E4B2-00C8-9B6F-8592-7ADC69C86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10367F31-4A93-A337-412D-C60721155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5396073C-E824-CBF0-F11F-23C2C9FB9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i="1" dirty="0">
                <a:solidFill>
                  <a:schemeClr val="accent6">
                    <a:lumMod val="75000"/>
                  </a:schemeClr>
                </a:solidFill>
                <a:latin typeface="Pte Sans" pitchFamily="2" charset="2"/>
              </a:rPr>
              <a:t>Fontos azt szem előtt tartani, hogy adott dokumentum értékelése eltérően történhet különböző szakokon/intézményekben. 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C828AD-C068-8346-7F38-5D76D91D3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3753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4D9D5-6081-F912-8D08-4BF9F9FFB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6430C37-3CDF-62E5-9931-B2F85359E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44897B0-E81A-219E-F381-00CCBB6B0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FB1E99A-9C7D-E9E5-5B0F-BCA7468AD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089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117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2FD68-1FF6-CD6A-6470-6108A6627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5066B26A-3352-3577-FCE6-70519FDDD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EBE9EE8-72B4-77CB-E74B-ED6BD3ADB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5D79376-45A1-C535-45E6-8BF38925A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049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6BC7D-6678-CE55-D2C1-5033AE64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E808633-2423-DED9-42E1-64B1A93CA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6AE6902-15DD-34D9-76EA-54F45BF2F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latin typeface="Pte Sans" pitchFamily="2" charset="2"/>
              </a:rPr>
              <a:t>A NYAK honlapján megtalálhatóak az államilag elismert nyelvvizsgák pl. </a:t>
            </a:r>
            <a:r>
              <a:rPr lang="hu-HU" dirty="0" err="1">
                <a:latin typeface="Pte Sans" pitchFamily="2" charset="2"/>
              </a:rPr>
              <a:t>Origo</a:t>
            </a:r>
            <a:r>
              <a:rPr lang="hu-HU" dirty="0">
                <a:latin typeface="Pte Sans" pitchFamily="2" charset="2"/>
              </a:rPr>
              <a:t>, </a:t>
            </a:r>
            <a:r>
              <a:rPr lang="hu-HU" dirty="0" err="1">
                <a:latin typeface="Pte Sans" pitchFamily="2" charset="2"/>
              </a:rPr>
              <a:t>Profex</a:t>
            </a:r>
            <a:r>
              <a:rPr lang="hu-HU" dirty="0">
                <a:latin typeface="Pte Sans" pitchFamily="2" charset="2"/>
              </a:rPr>
              <a:t>, TELC (magyarországi)</a:t>
            </a:r>
          </a:p>
          <a:p>
            <a:r>
              <a:rPr lang="hu-HU" dirty="0">
                <a:latin typeface="Pte Sans" pitchFamily="2" charset="2"/>
              </a:rPr>
              <a:t>A honosítandó nyelvvizsgák esetén a honosítási kérelem benyújtására, díjára, eljárására vonatkozó információk. Akár 60 nap is lehet az ügyintézési határidő, ezért ajánlott időben érdeklődni. Ide tartoznak pl.: ECL, TOEFL, ESOL, IELTS, Audi, külföldön tett </a:t>
            </a:r>
            <a:r>
              <a:rPr lang="hu-HU" dirty="0" err="1">
                <a:latin typeface="Pte Sans" pitchFamily="2" charset="2"/>
              </a:rPr>
              <a:t>Euroexam</a:t>
            </a:r>
            <a:r>
              <a:rPr lang="hu-HU" dirty="0">
                <a:latin typeface="Pte Sans" pitchFamily="2" charset="2"/>
              </a:rPr>
              <a:t> és TELC.</a:t>
            </a:r>
          </a:p>
          <a:p>
            <a:endParaRPr lang="hu-HU" dirty="0">
              <a:latin typeface="Pte Sans" pitchFamily="2" charset="2"/>
            </a:endParaRPr>
          </a:p>
          <a:p>
            <a:r>
              <a:rPr lang="hu-HU" dirty="0">
                <a:latin typeface="Pte Sans" pitchFamily="2" charset="2"/>
              </a:rPr>
              <a:t>Ha hiányosak az e-</a:t>
            </a:r>
            <a:r>
              <a:rPr lang="hu-HU" dirty="0" err="1">
                <a:latin typeface="Pte Sans" pitchFamily="2" charset="2"/>
              </a:rPr>
              <a:t>felviben</a:t>
            </a:r>
            <a:r>
              <a:rPr lang="hu-HU" dirty="0">
                <a:latin typeface="Pte Sans" pitchFamily="2" charset="2"/>
              </a:rPr>
              <a:t>  szereplő NYAK adatok, akkor mindenképp töltse fel a jelentkező a bizonyítványát is.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037F942-0295-0CD7-C070-D890CD3E8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430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E45F-C524-5967-3933-D7B9988C9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0A5B8F1D-9C56-ED1F-4998-8EA8D0B7D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F9032E2-43F8-FBD0-E43D-9AE851EFF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Pte Sans" pitchFamily="2" charset="2"/>
              </a:rPr>
              <a:t>Az Oktatási Hivatal tájékoztató videója: https://www.youtube.com/watch?v=7aA5frj_qbk 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1F1F8A7-8804-A880-FCB3-F2C838E47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4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693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8541-15E7-864E-8201-ACA406D9D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BD61D60E-3A6C-C807-DD18-6FCD050CB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821D879-F4F1-265D-75DE-20E0FFC53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Ügyfélkapu regisztráció lehetősége: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Személyesen: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kormányablak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okmányiroda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 kiemelt ügyfélszolgálat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Elektronikusan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e-Személyi (2016. 01. 01 után) 	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https://ugyfelkapu.gov.hu/regisztracio/regEszemelyi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arcképes azonosítást követően a  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www.magyarorszag.hu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oldalon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Váltás Ügyfélkapu+-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Ügyfélkapu+ igénylése hitelesítő alkalmazással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Ügyfélkapu+ igénylése e-mailes kóddal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Digitális Állampolgár mobilalkalmazás: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Letöltés iOS eszközére az App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Store-ból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vagy Android eszközére a Google Play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ről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Regisztrálás a kormányablakban vagy online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Regisztráció után a Digitális Állampolgár mobilalkalmazással jelentkezhet be az állami weboldalakon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alkalamazásokban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felvételi kérelem benyújtásakor a jelentkező aktuális érvényes személyes adatai </a:t>
            </a:r>
            <a:r>
              <a:rPr lang="hu-H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az Ügyfélkapu+-</a:t>
            </a:r>
            <a:r>
              <a:rPr lang="hu-HU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on</a:t>
            </a:r>
            <a:r>
              <a:rPr lang="hu-H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vagy a DÁP-</a:t>
            </a:r>
            <a:r>
              <a:rPr lang="hu-HU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on</a:t>
            </a:r>
            <a:r>
              <a:rPr lang="hu-H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 keresztül történt azonosítást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követően automatikusan kerülnek át az országos nyilvántartásból az </a:t>
            </a:r>
            <a:r>
              <a:rPr lang="hu-H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E-felvételi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rendszerébe.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ezek az adatok eltérnek a benyújtott dokumentumokban szereplő (korábbi) adatoktól,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akkor a jelentkező névváltoztatási okirattal vagy házassági anyakönyvi kivonatával tudja bizonyítani, hogy valamennyi dokumentum az övé.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Külföldi állampolgárok a honosítást követően a magyar írásmódnak megfelelő névváltozásukat a honosító határozat feltöltésével tudják igazolni.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339ABFE-5228-74D1-E52D-36A196FD2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28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DE3D0-69A8-E096-D1F1-F4F37CFD3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54CF8A52-80B3-5BC6-0DC9-574C09295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0844D444-576B-2C46-9824-5E6ADDBC5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9AE7DB-FA94-9872-ED8A-707AFC041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56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ED784-66C7-0069-9975-898303C84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4DDADCE-717B-599C-B8AF-37DC96162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5EDF18C-0E38-EF6A-454A-F63D4D932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4CCA1C2-ABC5-112F-648D-63D38BABC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206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6518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734DE-6878-8764-6A01-7A7AA92BB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951C729-9F8D-FEDA-B3AF-A103E5595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B3FD3AD-B54B-FB17-11CB-23F6301F0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0D52F2A-C43B-F632-4FCE-84D44FD73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2538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15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2475F-BCD8-CD7B-C079-F436D796F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E48BF8-A41A-FD08-C832-2C90B66F4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071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BD6B035E-2A76-A45F-AC4C-BE14012E6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  <p:sp>
        <p:nvSpPr>
          <p:cNvPr id="13" name="Ábra 17">
            <a:extLst>
              <a:ext uri="{FF2B5EF4-FFF2-40B4-BE49-F238E27FC236}">
                <a16:creationId xmlns:a16="http://schemas.microsoft.com/office/drawing/2014/main" id="{D247DB36-53B9-C28E-F0E7-45260F681A39}"/>
              </a:ext>
            </a:extLst>
          </p:cNvPr>
          <p:cNvSpPr/>
          <p:nvPr userDrawn="1"/>
        </p:nvSpPr>
        <p:spPr>
          <a:xfrm>
            <a:off x="516852" y="534138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4" name="Ábra 7">
            <a:extLst>
              <a:ext uri="{FF2B5EF4-FFF2-40B4-BE49-F238E27FC236}">
                <a16:creationId xmlns:a16="http://schemas.microsoft.com/office/drawing/2014/main" id="{16333E36-71B0-F0E9-E7A8-1BEE98FB18CD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72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64B1A5-1C13-AA4E-E92C-0634409A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802026-3659-838F-CA0D-7186B720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e Sans" pitchFamily="2" charset="2"/>
              </a:defRPr>
            </a:lvl1pPr>
            <a:lvl2pPr>
              <a:defRPr>
                <a:latin typeface="Pte Sans" pitchFamily="2" charset="2"/>
              </a:defRPr>
            </a:lvl2pPr>
            <a:lvl3pPr>
              <a:defRPr>
                <a:latin typeface="Pte Sans" pitchFamily="2" charset="2"/>
              </a:defRPr>
            </a:lvl3pPr>
            <a:lvl4pPr>
              <a:defRPr>
                <a:latin typeface="Pte Sans" pitchFamily="2" charset="2"/>
              </a:defRPr>
            </a:lvl4pPr>
            <a:lvl5pPr>
              <a:defRPr>
                <a:latin typeface="Pte Sans" pitchFamily="2" charset="2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Ábra 7">
            <a:extLst>
              <a:ext uri="{FF2B5EF4-FFF2-40B4-BE49-F238E27FC236}">
                <a16:creationId xmlns:a16="http://schemas.microsoft.com/office/drawing/2014/main" id="{A2CC6374-ED18-F783-44C8-96A6F05A3E5B}"/>
              </a:ext>
            </a:extLst>
          </p:cNvPr>
          <p:cNvSpPr/>
          <p:nvPr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0" name="Ábra 7">
            <a:extLst>
              <a:ext uri="{FF2B5EF4-FFF2-40B4-BE49-F238E27FC236}">
                <a16:creationId xmlns:a16="http://schemas.microsoft.com/office/drawing/2014/main" id="{168B611C-2013-745C-B57E-2815F21E27AF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B5A7C571-8732-47BA-631F-4B69952BA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5043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6EA421-9CCC-F536-FE54-7196C79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30F31A-A7A4-05DC-1641-4C21F36E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071B8"/>
                </a:solidFill>
                <a:latin typeface="Pte San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Ábra 7">
            <a:extLst>
              <a:ext uri="{FF2B5EF4-FFF2-40B4-BE49-F238E27FC236}">
                <a16:creationId xmlns:a16="http://schemas.microsoft.com/office/drawing/2014/main" id="{97C79AAD-7DB8-FD2A-57F8-76FEEF5C884D}"/>
              </a:ext>
            </a:extLst>
          </p:cNvPr>
          <p:cNvSpPr/>
          <p:nvPr userDrawn="1"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Ábra 7">
            <a:extLst>
              <a:ext uri="{FF2B5EF4-FFF2-40B4-BE49-F238E27FC236}">
                <a16:creationId xmlns:a16="http://schemas.microsoft.com/office/drawing/2014/main" id="{942A8ED6-3EFA-B25A-CFE8-8A2E3B5A0DB9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DEB9EBA0-2D78-A8FC-29E7-1C0884C270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3730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s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BAFEAB-8522-8046-5985-FC2F902B3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3621" y="2115045"/>
            <a:ext cx="5636816" cy="3276103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Cím 10">
            <a:extLst>
              <a:ext uri="{FF2B5EF4-FFF2-40B4-BE49-F238E27FC236}">
                <a16:creationId xmlns:a16="http://schemas.microsoft.com/office/drawing/2014/main" id="{6ABEE534-F426-4A09-CC94-EC3A7440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21" y="970003"/>
            <a:ext cx="5636816" cy="87947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Kép helye 15">
            <a:extLst>
              <a:ext uri="{FF2B5EF4-FFF2-40B4-BE49-F238E27FC236}">
                <a16:creationId xmlns:a16="http://schemas.microsoft.com/office/drawing/2014/main" id="{AAD89D7A-0064-39AC-34B9-8EA54776F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946150"/>
            <a:ext cx="4445000" cy="4445000"/>
          </a:xfrm>
          <a:solidFill>
            <a:schemeClr val="bg2"/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26" name="Ábra 17">
            <a:extLst>
              <a:ext uri="{FF2B5EF4-FFF2-40B4-BE49-F238E27FC236}">
                <a16:creationId xmlns:a16="http://schemas.microsoft.com/office/drawing/2014/main" id="{CE7A6AAA-3981-537E-08DD-0C56EA33C741}"/>
              </a:ext>
            </a:extLst>
          </p:cNvPr>
          <p:cNvSpPr/>
          <p:nvPr userDrawn="1"/>
        </p:nvSpPr>
        <p:spPr>
          <a:xfrm>
            <a:off x="195505" y="552315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7" name="Ábra 7">
            <a:extLst>
              <a:ext uri="{FF2B5EF4-FFF2-40B4-BE49-F238E27FC236}">
                <a16:creationId xmlns:a16="http://schemas.microsoft.com/office/drawing/2014/main" id="{E1F2EDDD-ECEF-AC31-6F2A-AEC39DD7A31B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8258053D-8C60-FA6B-A579-B4D4D1466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43405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FA0ECA-978B-1CC0-84E9-EF2F751B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0250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1F9FBF-5690-75AD-C33C-2E28469B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28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029F36-5042-A18B-A6D4-2A4F7E97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0200"/>
            <a:ext cx="5157787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2E463FE-73D5-D6BA-1010-7A8076FA8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2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138661-9AF7-0F5C-E4EE-CDA54AC30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0200"/>
            <a:ext cx="5183188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Ábra 17">
            <a:extLst>
              <a:ext uri="{FF2B5EF4-FFF2-40B4-BE49-F238E27FC236}">
                <a16:creationId xmlns:a16="http://schemas.microsoft.com/office/drawing/2014/main" id="{53498F8D-150A-292A-0BFC-DCBB82495E35}"/>
              </a:ext>
            </a:extLst>
          </p:cNvPr>
          <p:cNvSpPr/>
          <p:nvPr userDrawn="1"/>
        </p:nvSpPr>
        <p:spPr>
          <a:xfrm>
            <a:off x="11252939" y="17883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3" name="Ábra 7">
            <a:extLst>
              <a:ext uri="{FF2B5EF4-FFF2-40B4-BE49-F238E27FC236}">
                <a16:creationId xmlns:a16="http://schemas.microsoft.com/office/drawing/2014/main" id="{8191FF97-A230-FA29-AA36-D3D970D749F4}"/>
              </a:ext>
            </a:extLst>
          </p:cNvPr>
          <p:cNvSpPr/>
          <p:nvPr userDrawn="1"/>
        </p:nvSpPr>
        <p:spPr>
          <a:xfrm>
            <a:off x="207763" y="5696275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7" name="Szöveg helye 10">
            <a:extLst>
              <a:ext uri="{FF2B5EF4-FFF2-40B4-BE49-F238E27FC236}">
                <a16:creationId xmlns:a16="http://schemas.microsoft.com/office/drawing/2014/main" id="{1446C671-6BC8-67CA-0264-E8DFD89B1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736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E0DFA5-80B4-F0B6-1353-919D8511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6" name="Ábra 17">
            <a:extLst>
              <a:ext uri="{FF2B5EF4-FFF2-40B4-BE49-F238E27FC236}">
                <a16:creationId xmlns:a16="http://schemas.microsoft.com/office/drawing/2014/main" id="{B579CEB3-A11C-A47A-3D01-20A5725E1486}"/>
              </a:ext>
            </a:extLst>
          </p:cNvPr>
          <p:cNvSpPr/>
          <p:nvPr userDrawn="1"/>
        </p:nvSpPr>
        <p:spPr>
          <a:xfrm>
            <a:off x="365777" y="5474670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55AA8446-FCCD-46A7-AB9B-2E12F08CA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48" y="2257425"/>
            <a:ext cx="10447351" cy="3300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hu-HU"/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D013713C-175A-294A-081E-A45260FB0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005F71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9701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0">
            <a:extLst>
              <a:ext uri="{FF2B5EF4-FFF2-40B4-BE49-F238E27FC236}">
                <a16:creationId xmlns:a16="http://schemas.microsoft.com/office/drawing/2014/main" id="{2764050C-0E98-98AE-807E-25C9E4E83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0296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A0EF0E-BAD7-B3CA-4812-5525DF88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982"/>
            <a:ext cx="10515600" cy="102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3BB944-3A83-B11A-A5C3-ECC3AC23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193"/>
            <a:ext cx="10515600" cy="40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394444-7CD5-947D-E29A-7D33B07BD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468D6E24-B3D9-4BEA-96EF-ECE5BEF3CA43}" type="datetimeFigureOut">
              <a:rPr lang="hu-HU" smtClean="0"/>
              <a:pPr/>
              <a:t>2025. 12. 01.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56C41B-BB45-9FF3-0D14-3D8178E7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8DF97-846A-6FA3-576A-73AE6459D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BDAD9373-3D15-4980-BCC1-8C75D503431A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9327F119-EC7A-E3B8-5DF9-2FE2396F7C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404" y="277894"/>
            <a:ext cx="453624" cy="453624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8B53C585-66CF-E218-EA26-B0404CB1DE2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307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18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Pte Serif" pitchFamily="2" charset="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e Sans" pitchFamily="2" charset="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e Sans" pitchFamily="2" charset="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e Sans" pitchFamily="2" charset="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88qGAAJ_Y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26K/jelentkezes/eljarasi_dija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26K/ugyintezes/hianypotla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elveteli.eljaras@oh.gov.h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yak.oh.gov.hu/doc/akk_nyelvek.a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yak.oh.gov.hu/doc/akk_nyelvek.as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yak.oh.gov.hu/doc/honositas/honositas_nyelv.as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26K/kulfoldi_vegzettsegek/kozepfoku_elismertet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infokti@pte.hu" TargetMode="External"/><Relationship Id="rId3" Type="http://schemas.openxmlformats.org/officeDocument/2006/relationships/hyperlink" Target="https://www.felvi.hu/felveteli/jelentkezes/felveteli_tajekoztato" TargetMode="External"/><Relationship Id="rId7" Type="http://schemas.openxmlformats.org/officeDocument/2006/relationships/hyperlink" Target="https://pte.hu/hu/felveteli/felveteli-informacio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te.hu/hu/felveteli/kepzes" TargetMode="External"/><Relationship Id="rId5" Type="http://schemas.openxmlformats.org/officeDocument/2006/relationships/hyperlink" Target="https://net.jogtar.hu/pte-jogszabaly?docid=A23S0922.PTE&amp;dbnum=584&amp;getdoc=1&amp;searchUrl=/pte?keyword%3D7/a" TargetMode="External"/><Relationship Id="rId4" Type="http://schemas.openxmlformats.org/officeDocument/2006/relationships/hyperlink" Target="https://univpecs-my.sharepoint.com/personal/szefau_a_jpte_tr_pte_hu/Documents/!%20KTI%20OIG/K&#233;pz&#337;k%20k&#233;pz&#233;se/K&#246;z&#233;piskolai%20nagyk&#246;vet/Felv&#233;teli%20elj&#225;r&#225;shoz%20kapcsol&#243;d&#243;%20jogszab&#225;lyok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au.gov.hu/da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E5B0A-1DB0-1351-9C16-42AFEC84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6AD4A9D-3436-5833-ACF2-E473CF13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BB4A6608-EF53-B092-934E-2042EFD61674}"/>
              </a:ext>
            </a:extLst>
          </p:cNvPr>
          <p:cNvSpPr txBox="1">
            <a:spLocks/>
          </p:cNvSpPr>
          <p:nvPr/>
        </p:nvSpPr>
        <p:spPr>
          <a:xfrm>
            <a:off x="638176" y="1933973"/>
            <a:ext cx="7173912" cy="124737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4400" b="1" dirty="0">
                <a:solidFill>
                  <a:schemeClr val="bg1"/>
                </a:solidFill>
                <a:latin typeface="Pte Serif" pitchFamily="2" charset="2"/>
              </a:rPr>
              <a:t>Hogyan kell </a:t>
            </a:r>
            <a:r>
              <a:rPr lang="hu-HU" sz="14400" b="1" dirty="0" err="1">
                <a:solidFill>
                  <a:schemeClr val="bg1"/>
                </a:solidFill>
                <a:latin typeface="Pte Serif" pitchFamily="2" charset="2"/>
              </a:rPr>
              <a:t>felvételizni</a:t>
            </a:r>
            <a:r>
              <a:rPr lang="hu-HU" sz="14400" b="1" dirty="0">
                <a:solidFill>
                  <a:schemeClr val="bg1"/>
                </a:solidFill>
                <a:latin typeface="Pte Serif" pitchFamily="2" charset="2"/>
              </a:rPr>
              <a:t>?</a:t>
            </a:r>
          </a:p>
          <a:p>
            <a:endParaRPr lang="hu-HU" sz="14400" b="1" dirty="0">
              <a:solidFill>
                <a:schemeClr val="bg1"/>
              </a:solidFill>
              <a:latin typeface="Pte Serif" pitchFamily="2" charset="2"/>
            </a:endParaRPr>
          </a:p>
          <a:p>
            <a:r>
              <a:rPr lang="hu-HU" sz="8000" b="1" dirty="0">
                <a:solidFill>
                  <a:schemeClr val="bg1"/>
                </a:solidFill>
                <a:latin typeface="Pte Serif" pitchFamily="2" charset="2"/>
              </a:rPr>
              <a:t>Az új felvételi eljárás bemutatása: teendők,</a:t>
            </a:r>
          </a:p>
          <a:p>
            <a:endParaRPr lang="hu-HU" sz="8000" b="1" dirty="0">
              <a:solidFill>
                <a:schemeClr val="bg1"/>
              </a:solidFill>
              <a:latin typeface="Pte Serif" pitchFamily="2" charset="2"/>
            </a:endParaRPr>
          </a:p>
          <a:p>
            <a:r>
              <a:rPr lang="hu-HU" sz="8000" b="1" dirty="0">
                <a:solidFill>
                  <a:schemeClr val="bg1"/>
                </a:solidFill>
                <a:latin typeface="Pte Serif" pitchFamily="2" charset="2"/>
              </a:rPr>
              <a:t>határidők, dokumentumok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C82DC832-A9B7-00E9-83E5-1D3ED8C2C301}"/>
              </a:ext>
            </a:extLst>
          </p:cNvPr>
          <p:cNvSpPr txBox="1"/>
          <p:nvPr/>
        </p:nvSpPr>
        <p:spPr>
          <a:xfrm>
            <a:off x="1293813" y="3676650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450" b="1" spc="-25" dirty="0">
                <a:solidFill>
                  <a:schemeClr val="bg1"/>
                </a:solidFill>
                <a:latin typeface="Pte Sans"/>
                <a:cs typeface="Pte Sans"/>
              </a:rPr>
              <a:t>Dr. Szubotics Eszter</a:t>
            </a:r>
            <a:endParaRPr sz="2450" dirty="0">
              <a:solidFill>
                <a:schemeClr val="bg1"/>
              </a:solidFill>
              <a:latin typeface="Pte Sans"/>
              <a:cs typeface="Pt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>
                <a:solidFill>
                  <a:schemeClr val="bg1"/>
                </a:solidFill>
                <a:latin typeface="Pte Sans"/>
                <a:cs typeface="Pte Sans"/>
              </a:rPr>
              <a:t>PTE OIG KTI Felvételi Csoport</a:t>
            </a:r>
            <a:endParaRPr sz="2000" dirty="0">
              <a:solidFill>
                <a:schemeClr val="bg1"/>
              </a:solidFill>
              <a:latin typeface="Pte Sans"/>
              <a:cs typeface="Pte Sans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5DDFA166-10A7-B148-0E6C-E8CF4E961F5F}"/>
              </a:ext>
            </a:extLst>
          </p:cNvPr>
          <p:cNvSpPr txBox="1"/>
          <p:nvPr/>
        </p:nvSpPr>
        <p:spPr>
          <a:xfrm>
            <a:off x="1293813" y="5787098"/>
            <a:ext cx="363061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pc="-40" dirty="0">
                <a:solidFill>
                  <a:schemeClr val="bg1"/>
                </a:solidFill>
                <a:latin typeface="Pte Sans"/>
                <a:cs typeface="Pte Sans"/>
              </a:rPr>
              <a:t>2025.11.07.</a:t>
            </a:r>
            <a:endParaRPr sz="2000" dirty="0">
              <a:solidFill>
                <a:schemeClr val="bg1"/>
              </a:solidFill>
              <a:latin typeface="Pte Sans"/>
              <a:cs typeface="Pte San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9262706-6A94-4F81-3536-AFBA53AD0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898" y="5693563"/>
            <a:ext cx="3859102" cy="116443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60A0D3E-254E-D614-77CB-CD2B9F3A1BEB}"/>
              </a:ext>
            </a:extLst>
          </p:cNvPr>
          <p:cNvSpPr txBox="1"/>
          <p:nvPr/>
        </p:nvSpPr>
        <p:spPr>
          <a:xfrm>
            <a:off x="8190924" y="88892"/>
            <a:ext cx="38591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RRF- 2.1.2-21-2022-00018 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„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Gyakorlatorientált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felsőfokú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képzések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infrastrukturális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és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készségfejlesztése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a PTE-n”</a:t>
            </a:r>
            <a:endParaRPr kumimoji="0" lang="en-US" altLang="hu-H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48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6638A93-D2F0-DED1-C5D8-5F4336AA7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39" y="218208"/>
            <a:ext cx="9972886" cy="615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BF06F23-8ECB-0AE4-8CC4-5DD8A56445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392" b="1962"/>
          <a:stretch/>
        </p:blipFill>
        <p:spPr>
          <a:xfrm>
            <a:off x="7159336" y="387721"/>
            <a:ext cx="4779818" cy="548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168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09275-7882-89F3-388F-0AEC794B3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DE3B2C4-BBA1-E331-973F-2A0939B1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5" y="1832262"/>
            <a:ext cx="11954569" cy="4282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678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EAD7-8B76-E653-E1BA-7B66B0B1B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0F2C7D4-EF14-468C-8043-51381272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309" y="963561"/>
            <a:ext cx="9356436" cy="4587493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Adatellenőrzés, adatfeltöltés</a:t>
            </a:r>
          </a:p>
          <a:p>
            <a:pPr algn="ctr"/>
            <a:endParaRPr lang="hu-HU" altLang="hu-HU" sz="2900" b="1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hu-HU" sz="19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Az E-</a:t>
            </a:r>
            <a:r>
              <a:rPr lang="hu-HU" sz="19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felvin</a:t>
            </a:r>
            <a:r>
              <a:rPr lang="hu-HU" sz="19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szükséges ellenőriznie a jelentkezőnek a személyes adatait, elsősorban a </a:t>
            </a:r>
            <a:r>
              <a:rPr lang="hu-HU" sz="1900" b="1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kapcsolattartási információkat.</a:t>
            </a: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9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A </a:t>
            </a:r>
            <a:r>
              <a:rPr lang="hu-HU" sz="1900" b="1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közhiteles nyilvántartásból átvett adatok </a:t>
            </a:r>
            <a:r>
              <a:rPr lang="hu-HU" sz="19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ellenőrzése a jelentkező felelőssége! (KÉNY: érettségi eredmények; NYAK: nyelvvizsga adatok; FIR: felsőfokú végzettségek)</a:t>
            </a: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9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Az E-</a:t>
            </a:r>
            <a:r>
              <a:rPr lang="hu-HU" sz="1900" kern="1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felvin</a:t>
            </a:r>
            <a:r>
              <a:rPr lang="hu-HU" sz="19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900" b="1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regisztrált e-mail címen, telefonszámon </a:t>
            </a:r>
            <a:r>
              <a:rPr lang="hu-HU" sz="19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közölhet információt, más csatornán nem tudunk kapcsolatba lépni a jelentkezővel. </a:t>
            </a: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9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Dokumentumok: a felvételi jelentkezéskor rendelkezésre álló </a:t>
            </a:r>
            <a:r>
              <a:rPr lang="hu-HU" sz="1900" b="1" u="sng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minden</a:t>
            </a:r>
            <a:r>
              <a:rPr lang="hu-HU" sz="1900" b="1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dokumentumot szükséges feltölteni</a:t>
            </a:r>
            <a:r>
              <a:rPr lang="hu-HU" sz="19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900" kern="1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Videosegéd</a:t>
            </a:r>
            <a:r>
              <a:rPr lang="hu-HU" sz="19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az e-</a:t>
            </a:r>
            <a:r>
              <a:rPr lang="hu-HU" sz="1900" kern="1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felvi</a:t>
            </a:r>
            <a:r>
              <a:rPr lang="hu-HU" sz="19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használatáról: </a:t>
            </a:r>
            <a:r>
              <a:rPr lang="pt-BR" sz="1900" dirty="0">
                <a:solidFill>
                  <a:srgbClr val="002060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Felvételi 2023 - E-felvételi használata – YouTube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hu-HU" sz="1900" kern="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u-HU" altLang="hu-HU" sz="22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464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62FE5-3A60-FBF8-DBA7-2C271826F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A1C4BC2-7DEB-5D6B-5964-0F543815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72" y="893722"/>
            <a:ext cx="11917656" cy="5070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161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23EB6-8360-04E2-9FBD-A5244187A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9F8783F0-5F0B-A10A-53F4-1DC78F293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909" y="690418"/>
            <a:ext cx="9356436" cy="5017655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Jelentkezési helyek megjelölése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Jelentkezési helyek maximum száma: </a:t>
            </a:r>
            <a:r>
              <a:rPr lang="hu-HU" alt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hat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Díjmentesen </a:t>
            </a:r>
            <a:r>
              <a:rPr lang="hu-HU" alt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három</a:t>
            </a: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képzés megjelölésére van lehetőség, további jelentkezési helyekért egyenként 2000 Ft kiegészítő díjat kell fizetni. Az önköltséges és államilag támogatott formában megjelölt szak </a:t>
            </a:r>
            <a:r>
              <a:rPr lang="hu-HU" alt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egy</a:t>
            </a: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jelentkezési helynek számít.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Az eljárási díj befizetését igazoló bizonylatot az E-felvételi felületről lehet letölteni és fontos, hogy megőrizzük. Ha a befizetés nem történik meg határidőn belül, az OH kizárja a jelentkezési hely(</a:t>
            </a:r>
            <a:r>
              <a:rPr lang="hu-HU" altLang="hu-H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ek</a:t>
            </a: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r>
              <a:rPr lang="hu-HU" altLang="hu-H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et</a:t>
            </a: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altLang="hu-HU" sz="19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További információ:</a:t>
            </a:r>
          </a:p>
          <a:p>
            <a:pPr algn="just">
              <a:lnSpc>
                <a:spcPct val="120000"/>
              </a:lnSpc>
            </a:pPr>
            <a:r>
              <a:rPr lang="hu-HU" altLang="hu-HU" sz="1900" i="1" u="sng" dirty="0">
                <a:solidFill>
                  <a:srgbClr val="002060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https://www.felvi.hu/felveteli/jelentkezes/felveteli_tajekoztato/FFT_2026K/jelentkezes/eljarasi_dijak</a:t>
            </a:r>
            <a:endParaRPr lang="hu-HU" altLang="hu-HU" sz="1900" i="1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hu-HU" altLang="hu-HU" sz="22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3648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58BD6-26FF-D5C7-4532-BB4C1E0AE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CC8EE41-11AB-2846-903E-A7C331CEC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" y="82982"/>
            <a:ext cx="8132343" cy="317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C63018F-2069-CC67-22F0-FA3FF0238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580" y="2684679"/>
            <a:ext cx="10269684" cy="3569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776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FEC81-A264-C4D2-8895-115ED1650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426D7EF2-84B3-0134-7749-92416074D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909" y="690418"/>
            <a:ext cx="9356436" cy="5017655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Nyilatkozatok megtétele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Információk rögzítése a korábban teljesített középiskolai tanulmányokról, felsőfokú oklevelekről, szakképzettségről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alt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Nyilatkozat a középiskolai tanulmányi eredmények beszámításáról: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A pontszámítás során a középiskolai év végi bizonyítványában szereplő osztályzatait fel kívánja-e használni a </a:t>
            </a:r>
            <a:r>
              <a:rPr lang="hu-HU" alt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tanulmányi pontok számítása </a:t>
            </a: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során. Abban az esetben, ha erről pozitívan nyilatkozik, akkor kötelező megadnia a már rendelkezésére álló eredményeket és a középiskolai bizonyítvány megfelelő oldalait a Dokumentumok menüpontban fel kell töltenie!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2006. január 1. előtt szerzett </a:t>
            </a: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érettségi eredmények 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feltöltése.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Nyilatkozat a felsőoktatási </a:t>
            </a:r>
            <a:r>
              <a:rPr lang="hu-HU" alt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felvételi szakmai vizsgára </a:t>
            </a:r>
            <a:r>
              <a:rPr lang="hu-HU" alt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való jelentkezésről, önkéntes tartalékos katonai szolgálatról, sporteredményekről. </a:t>
            </a: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028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képernyőkép, Betűtípu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2BB8802-57C6-D4B6-7544-8D3B8786F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06269"/>
            <a:ext cx="10515600" cy="3286124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89ACD3D-C005-2F53-CD49-541500E83B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9945" y="474066"/>
            <a:ext cx="5340350" cy="461409"/>
          </a:xfrm>
        </p:spPr>
        <p:txBody>
          <a:bodyPr>
            <a:norm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Pte Serif" pitchFamily="2" charset="2"/>
              </a:rPr>
              <a:t>Ellenőrzés</a:t>
            </a:r>
            <a:endParaRPr lang="en-US" sz="2400" dirty="0">
              <a:solidFill>
                <a:srgbClr val="002060"/>
              </a:solidFill>
              <a:latin typeface="Pte Serif" pitchFamily="2" charset="2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690BD28-E95A-A7FD-556C-8A92A7A1BBB0}"/>
              </a:ext>
            </a:extLst>
          </p:cNvPr>
          <p:cNvSpPr txBox="1"/>
          <p:nvPr/>
        </p:nvSpPr>
        <p:spPr>
          <a:xfrm>
            <a:off x="838200" y="1043709"/>
            <a:ext cx="10587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kern="1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 közhiteles nyilvántartásból átvett adatok ellenőrzése a </a:t>
            </a:r>
            <a:r>
              <a:rPr lang="hu-HU" b="1" kern="1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jelentkező felelőssége! </a:t>
            </a:r>
            <a:r>
              <a:rPr lang="hu-HU" kern="1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(KÉNY: érettségi eredmények; NYAK: nyelvvizsga adatok; FIR: felsőfokú végzettségek)</a:t>
            </a:r>
            <a:br>
              <a:rPr lang="hu-HU" kern="1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</a:br>
            <a:r>
              <a:rPr lang="hu-HU" kern="1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Az E-</a:t>
            </a:r>
            <a:r>
              <a:rPr lang="hu-HU" kern="100" dirty="0" err="1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felvin</a:t>
            </a:r>
            <a:r>
              <a:rPr lang="hu-HU" kern="1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szükséges ellenőriznie a jelentkezőnek a személyes adatait, elsősorban a </a:t>
            </a:r>
            <a:r>
              <a:rPr lang="hu-HU" b="1" kern="1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kapcsolattartási </a:t>
            </a:r>
            <a:r>
              <a:rPr lang="hu-HU" kern="1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információkat.</a:t>
            </a:r>
            <a:br>
              <a:rPr lang="hu-HU" kern="1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</a:br>
            <a:r>
              <a:rPr lang="hu-HU" kern="1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Dokumentumok: a felvételi jelentkezéskor rendelkezésre álló </a:t>
            </a:r>
            <a:r>
              <a:rPr lang="hu-HU" b="1" u="sng" kern="1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minden</a:t>
            </a:r>
            <a:r>
              <a:rPr lang="hu-HU" b="1" kern="1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dokumentumot </a:t>
            </a:r>
            <a:r>
              <a:rPr lang="hu-HU" kern="1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szükséges feltölteni!</a:t>
            </a:r>
            <a:endParaRPr lang="hu-HU" dirty="0"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6576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CA723-1D9D-8DDD-506B-0995D564C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E017B83F-53B6-953F-B208-51968D83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146" y="93518"/>
            <a:ext cx="10169236" cy="5762337"/>
          </a:xfrm>
        </p:spPr>
        <p:txBody>
          <a:bodyPr>
            <a:noAutofit/>
          </a:bodyPr>
          <a:lstStyle/>
          <a:p>
            <a:pPr marL="342900" indent="-342900" algn="ctr">
              <a:buFont typeface="Pte Serif" pitchFamily="2" charset="2"/>
              <a:buChar char="A"/>
            </a:pPr>
            <a:r>
              <a:rPr lang="hu-HU" altLang="hu-HU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e Serif" pitchFamily="2" charset="2"/>
                <a:cs typeface="Times New Roman" panose="02020603050405020304" pitchFamily="18" charset="0"/>
              </a:rPr>
              <a:t>Hitelesítés</a:t>
            </a:r>
          </a:p>
          <a:p>
            <a:pPr marL="342900" indent="-342900" algn="ctr">
              <a:buFont typeface="Pte Serif" pitchFamily="2" charset="2"/>
              <a:buChar char="A"/>
            </a:pPr>
            <a:endParaRPr lang="hu-HU" altLang="hu-HU" sz="1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Határideje az általános felvételi eljárásban: </a:t>
            </a:r>
            <a:r>
              <a:rPr lang="hu-HU" altLang="hu-HU" sz="1800" b="1" i="1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2026. február 15.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A hitelesítés előtt szükséges </a:t>
            </a:r>
            <a:r>
              <a:rPr lang="hu-HU" altLang="hu-HU" sz="1800" b="1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ellenőrizni</a:t>
            </a:r>
            <a:r>
              <a:rPr lang="hu-HU" altLang="hu-HU" sz="18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 a feltöltött adatokat. A rendszer hibaüzenetet küld, ha kötelezően kitöltendő adatmező hiányos vagy nem került csatolásra fájl a létrehozott dokumentumhoz.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Ha a hitelesítés sikeres: Email-es visszajelzés + hitelesített státusz az E-felvételi felületén + letölthető adatlap.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Amennyiben egy korábbi sikeres hitelesítés visszavonásra kerül a </a:t>
            </a:r>
            <a:r>
              <a:rPr lang="hu-HU" altLang="hu-HU" sz="1800" b="1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jelentkezési határidő előtt </a:t>
            </a:r>
            <a:r>
              <a:rPr lang="hu-HU" altLang="hu-HU" sz="18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(pl. adatmódosítás miatt), akkor a hitelesítést </a:t>
            </a:r>
            <a:r>
              <a:rPr lang="hu-HU" altLang="hu-HU" sz="1800" b="1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újra el kell végezni </a:t>
            </a:r>
            <a:r>
              <a:rPr lang="hu-HU" altLang="hu-HU" sz="18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az érvényes jelentkezéshez.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altLang="hu-HU" sz="1800" b="1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Fontos! A hitelesítés pótlására a megadott határidőt követően még különös méltánylást érdemlő esetben sincs lehetőség!</a:t>
            </a:r>
          </a:p>
          <a:p>
            <a:pPr algn="just"/>
            <a:endParaRPr lang="hu-HU" altLang="hu-HU" sz="1800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altLang="hu-HU" sz="18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sz="1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154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37438-BDE3-84B1-AD58-81BADACC1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zövegdoboz 342">
            <a:extLst>
              <a:ext uri="{FF2B5EF4-FFF2-40B4-BE49-F238E27FC236}">
                <a16:creationId xmlns:a16="http://schemas.microsoft.com/office/drawing/2014/main" id="{FE895A9D-AB4E-FC91-FC1B-BAB44066297A}"/>
              </a:ext>
            </a:extLst>
          </p:cNvPr>
          <p:cNvSpPr txBox="1"/>
          <p:nvPr/>
        </p:nvSpPr>
        <p:spPr>
          <a:xfrm>
            <a:off x="1467327" y="550744"/>
            <a:ext cx="9070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hu-HU" altLang="hu-H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e Serif" pitchFamily="2" charset="2"/>
                <a:cs typeface="Times New Roman" panose="02020603050405020304" pitchFamily="18" charset="0"/>
              </a:rPr>
              <a:t>Feladatok a jelentkezés során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70F9967-3691-CDCC-1A4A-0218D1318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2456" r="682" b="2064"/>
          <a:stretch/>
        </p:blipFill>
        <p:spPr bwMode="auto">
          <a:xfrm>
            <a:off x="2609849" y="1147854"/>
            <a:ext cx="6972301" cy="480451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4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74B5BE91-6038-7287-AC11-4917DF323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218" y="1320801"/>
            <a:ext cx="5340350" cy="3973945"/>
          </a:xfrm>
        </p:spPr>
        <p:txBody>
          <a:bodyPr/>
          <a:lstStyle/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hu-HU" dirty="0">
                <a:solidFill>
                  <a:srgbClr val="0D3862"/>
                </a:solidFill>
                <a:cs typeface="Times New Roman" panose="02020603050405020304" pitchFamily="18" charset="0"/>
              </a:rPr>
              <a:t>A felvételi eljárás bemutatása</a:t>
            </a:r>
            <a:endParaRPr lang="en-US" dirty="0">
              <a:solidFill>
                <a:srgbClr val="0D3862"/>
              </a:solidFill>
              <a:cs typeface="Times New Roman" panose="02020603050405020304" pitchFamily="18" charset="0"/>
            </a:endParaRPr>
          </a:p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hu-HU" dirty="0">
                <a:solidFill>
                  <a:srgbClr val="0D3862"/>
                </a:solidFill>
                <a:cs typeface="Times New Roman" panose="02020603050405020304" pitchFamily="18" charset="0"/>
              </a:rPr>
              <a:t>Teendők a felvételi eljárás során</a:t>
            </a:r>
            <a:endParaRPr lang="en-US" dirty="0">
              <a:solidFill>
                <a:srgbClr val="0D3862"/>
              </a:solidFill>
              <a:cs typeface="Times New Roman" panose="02020603050405020304" pitchFamily="18" charset="0"/>
            </a:endParaRPr>
          </a:p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hu-HU" altLang="hu-HU" dirty="0">
                <a:solidFill>
                  <a:srgbClr val="0D3862"/>
                </a:solidFill>
                <a:cs typeface="Times New Roman" panose="02020603050405020304" pitchFamily="18" charset="0"/>
              </a:rPr>
              <a:t> Dokumentumok az E-felvételiben</a:t>
            </a:r>
          </a:p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hu-HU" altLang="hu-HU" dirty="0">
                <a:solidFill>
                  <a:srgbClr val="0D3862"/>
                </a:solidFill>
                <a:cs typeface="Times New Roman" panose="02020603050405020304" pitchFamily="18" charset="0"/>
              </a:rPr>
              <a:t> Alkalmassági és felvételi vizsgák</a:t>
            </a:r>
            <a:endParaRPr lang="en-US" altLang="hu-HU" i="1" dirty="0">
              <a:solidFill>
                <a:srgbClr val="0D3862"/>
              </a:solidFill>
            </a:endParaRPr>
          </a:p>
          <a:p>
            <a:endParaRPr lang="hu-HU" dirty="0">
              <a:solidFill>
                <a:srgbClr val="307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1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28313-5541-7D7B-E2E0-5259FBB46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D1D6A53A-B6FD-723C-0464-870154E9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309" y="683491"/>
            <a:ext cx="9356436" cy="5172364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Teendők a hitelesítést követően </a:t>
            </a:r>
            <a:endParaRPr lang="hu-H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A jelentkezési időszak után érkezik a </a:t>
            </a: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hiánypótlási felhívás. 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Hiánypótlási felhívás lehetséges okai:  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Felvi.hu - Hiánypótlás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A később kiállított központi dokumentumot és az intézményi dokumentumokat a </a:t>
            </a: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hiánypótlási időszak végéig 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kell feltölteni. (A ponthatár-megállapítást megelőző 14. nap: 2026. július eleje)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Az eljárás során </a:t>
            </a:r>
            <a:r>
              <a:rPr lang="hu-HU" alt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egyetlen alkalommal </a:t>
            </a:r>
            <a:r>
              <a:rPr lang="hu-HU" alt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van lehetőség módosítani a jelentkezéskor megadott képzések </a:t>
            </a:r>
            <a:r>
              <a:rPr lang="hu-HU" alt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sorrendjén.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A jelentkezési hely szerinti </a:t>
            </a: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telephely is módosítható 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(ha az intézmény, k kar, szak, képzési szint, munkarend és nyelv azonos).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Ha egy jelentkezési helynek csak az egyik finanszírozási formáját jelölte meg a jelentkezés időszakában, </a:t>
            </a: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utólag felveheti annak másik finanszírozási formáját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A sorrendmódosításon kívül lehetőség van a </a:t>
            </a: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jelentkezési helyek visszavonására 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is. (Nem állítható vissza!)</a:t>
            </a:r>
          </a:p>
        </p:txBody>
      </p:sp>
    </p:spTree>
    <p:extLst>
      <p:ext uri="{BB962C8B-B14F-4D97-AF65-F5344CB8AC3E}">
        <p14:creationId xmlns:p14="http://schemas.microsoft.com/office/powerpoint/2010/main" val="372819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8D237-3867-E0E9-DAFE-F4F1C33FF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82034E85-C5E0-A740-3103-228464A7D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6836" y="629265"/>
            <a:ext cx="9356436" cy="5328189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Ponthatár-megállapítás</a:t>
            </a:r>
          </a:p>
          <a:p>
            <a:pPr algn="ctr"/>
            <a:endParaRPr lang="hu-HU" altLang="hu-HU" b="1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Besorolási döntés 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– Oktatási Hivatal (sms, E-felvételiből letölthető besorolási határozat, email-es értesítés)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Felvételi döntés  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- Felsőoktatási Intézmény (5 munkanapon belül, a képzés és felvételi pontszámok adataival, továbbá a beiratkozással, félévkezdéssel kapcsolatos információkkal)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Csak arra a képzésre sorolható be a jelentkező, melyet magasabb sorszámmal (sorrendben előrébb) jelölt meg – ha eléri a felvételi ponthatárt</a:t>
            </a: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Nincs lehetőség más képzésre való besorolásra, a jelentkezés visszavonására a besorolási döntés után.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Az intézmény határozatot hoz 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a felvételi döntésről, ezt elektronikus úton (email-ben) küldjük meg a </a:t>
            </a:r>
            <a:r>
              <a:rPr lang="hu-HU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felvetteknek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, a beiratkozással kapcsolatos információkkal együtt. </a:t>
            </a:r>
          </a:p>
          <a:p>
            <a:pPr algn="ctr"/>
            <a:endParaRPr lang="hu-HU" altLang="hu-HU" sz="2900" b="1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algn="ctr"/>
            <a:endParaRPr lang="hu-HU" altLang="hu-HU" sz="22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913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CCD32-4A09-3AFC-8855-24BFC2678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522C1CE-4CAB-AD13-9349-60A16CDAF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309" y="698091"/>
            <a:ext cx="9356436" cy="4852964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Jogorvoslat</a:t>
            </a:r>
          </a:p>
          <a:p>
            <a:pPr algn="ctr"/>
            <a:endParaRPr lang="hu-HU" altLang="hu-HU" b="1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„Első 400 pont” kapcsán – Oktatási Hivatal felé szükséges jelezni (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felveteli.eljaras@oh.gov.hu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), ha megalapozott a kérés, saját hatáskörben felülvizsgálja az OH a döntést.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Intézményi pontok elbírálása, számítása kapcsán - Felsőoktatási Intézménynél szükséges jelezni, van lehetőség intézményi jelzés alapján módosítani a hibás </a:t>
            </a: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besorolási döntést. 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(Ennek kapcsán az intézmény is módosítja határozatát.)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Bírósági kereset indítható a határozat megtekintését követő </a:t>
            </a: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15 napon belül.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(OH-hoz benyújtandó.)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Méltányossági szempontoknak nincs helye 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a felvételi eljárásban, azaz a jelentkezői pontszám módosítására, ponthatár megváltoztatására, létszámkapacitás változtatására nincs lehetősége méltányossági okból sem az Oktatási Hivatalnak, sem az intézménynek. </a:t>
            </a:r>
          </a:p>
          <a:p>
            <a:pPr algn="ctr"/>
            <a:endParaRPr lang="hu-HU" altLang="hu-HU" sz="29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algn="ctr"/>
            <a:endParaRPr lang="hu-HU" altLang="hu-HU" sz="22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5571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DC9D3-B4AB-4262-5532-D02EB5323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1590833B-1A27-4A64-BE71-888A4623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5A3A6A16-7FDB-044F-3EDF-9E2E86CE2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7DC001F9-7922-B485-2E05-DB31C2869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CF23F81-D70D-5478-AE9C-910568001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F4192F9-E613-744E-6E77-FDA5F01D265E}"/>
              </a:ext>
            </a:extLst>
          </p:cNvPr>
          <p:cNvSpPr txBox="1"/>
          <p:nvPr/>
        </p:nvSpPr>
        <p:spPr>
          <a:xfrm>
            <a:off x="838200" y="3229590"/>
            <a:ext cx="498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Pte Serif" pitchFamily="2" charset="2"/>
                <a:cs typeface="Times New Roman" panose="02020603050405020304" pitchFamily="18" charset="0"/>
              </a:rPr>
              <a:t>Kérdések az eljárás menetéről</a:t>
            </a:r>
          </a:p>
        </p:txBody>
      </p:sp>
    </p:spTree>
    <p:extLst>
      <p:ext uri="{BB962C8B-B14F-4D97-AF65-F5344CB8AC3E}">
        <p14:creationId xmlns:p14="http://schemas.microsoft.com/office/powerpoint/2010/main" val="4016085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6D065-668F-C99A-5E96-47D6F7BE8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>
            <a:extLst>
              <a:ext uri="{FF2B5EF4-FFF2-40B4-BE49-F238E27FC236}">
                <a16:creationId xmlns:a16="http://schemas.microsoft.com/office/drawing/2014/main" id="{F838A372-4E5C-6CC8-A9EF-9C4F50BD3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E3352FD-6984-11EB-88F7-98587AA39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02E1247-89B5-9C18-E4F0-5B03A1E7DF33}"/>
              </a:ext>
            </a:extLst>
          </p:cNvPr>
          <p:cNvSpPr txBox="1"/>
          <p:nvPr/>
        </p:nvSpPr>
        <p:spPr>
          <a:xfrm>
            <a:off x="838200" y="2971354"/>
            <a:ext cx="5606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Pte Serif" pitchFamily="2" charset="2"/>
                <a:cs typeface="Times New Roman" panose="02020603050405020304" pitchFamily="18" charset="0"/>
              </a:rPr>
              <a:t>III. Dokumentumok az</a:t>
            </a:r>
          </a:p>
          <a:p>
            <a:r>
              <a:rPr lang="hu-HU" sz="3200" dirty="0">
                <a:solidFill>
                  <a:schemeClr val="bg1"/>
                </a:solidFill>
                <a:latin typeface="Pte Serif" pitchFamily="2" charset="2"/>
                <a:cs typeface="Times New Roman" panose="02020603050405020304" pitchFamily="18" charset="0"/>
              </a:rPr>
              <a:t>E-felvételiben</a:t>
            </a:r>
          </a:p>
        </p:txBody>
      </p:sp>
    </p:spTree>
    <p:extLst>
      <p:ext uri="{BB962C8B-B14F-4D97-AF65-F5344CB8AC3E}">
        <p14:creationId xmlns:p14="http://schemas.microsoft.com/office/powerpoint/2010/main" val="2558035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3786D-CEBC-9FB4-BE5C-CCCDCDC89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94A198B-48EB-C49D-7C05-67BE35456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436" y="1013690"/>
            <a:ext cx="9356436" cy="4565073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Dokumentumkategóriák</a:t>
            </a:r>
          </a:p>
          <a:p>
            <a:pPr algn="ctr"/>
            <a:endParaRPr lang="hu-HU" altLang="hu-HU" b="1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Központi feldolgozású 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dokumentumok – OH ellenőrzi </a:t>
            </a:r>
            <a:r>
              <a:rPr lang="hu-H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formailag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(érettségi bizonyítvány, felsőoktatási oklevelek, szakképzettség igazolása) – akkor is, ha intézményi pont is számítandó belőlük.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Intézményi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feldolgozású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dokumentumok – intézményi pontok elbírálásához szükségesek.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Számos kategóriához tölthetünk fel dokumentumot – fontos, hogy a megfelelőt válasszuk ki.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A „</a:t>
            </a: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dokumentum” elnevezésű általános kategóriát lehetőség szerint ne használjuk, 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az ide került anyagokat csak szétválogatás után lehetséges elbírálni.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A </a:t>
            </a: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szakképzettségre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vonatkozó dokumentumokat bizonytalanság esetén </a:t>
            </a: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intézményi és központi kategóriába is javasolt feltölteni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en-US" sz="19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hu-HU" altLang="hu-HU" sz="22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73939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000B3-1393-2217-2E4F-60FE92402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8B8AC9DD-697A-E577-B1F5-16847C85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6836" y="412956"/>
            <a:ext cx="9356436" cy="54521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Formai követelmények</a:t>
            </a:r>
          </a:p>
          <a:p>
            <a:pPr algn="just"/>
            <a:endParaRPr lang="hu-HU" sz="19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Leggyakoribb hibák: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A kiállítás dátuma 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nem felel meg a Tájékoztatóban meghatározottnak. A 2025. évtől rugalmasabb a határidő, de pl. a gyermekgondozásra vonatkozó igazolás nem lehet 3 hónapnál régebbi. 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A kiállító/aláíró szervezet vagy személy 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nem jogosult az igazolásra. Pl. hátrányos helyzetet csak a jegyző igazolhat, fogyatékosságot a pedagógiai szakszolgálat, sporteredményt a szakszövetség, intézményi rendezvényt a Tájékoztatóban meghatározott szervezeti egység. Egyéni vállalkozó nem igazolhat munkaviszonyt.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Bélyegző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vagy </a:t>
            </a: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e-aláíráspanel 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nem szerepel a dokumentumon.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A nem magyar nyelven kiállított okirat csak hiteles </a:t>
            </a: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magyar fordítással 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ellátva fogadható el. Fordítás nélkül is el kell fogadni az </a:t>
            </a: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angol, német, francia 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nyelven benyújtott okiratokat.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Nyelvvizsga-bizonyítvány 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nem került honosításra (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https://nyak.oh.gov.hu/doc/akk_nyelvek.asp</a:t>
            </a:r>
            <a:r>
              <a:rPr lang="hu-H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) /csak szóbeli vagy csak írásbeli eredményről szólt. </a:t>
            </a:r>
            <a:endParaRPr lang="en-US" sz="19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hu-HU" altLang="hu-HU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algn="ctr"/>
            <a:endParaRPr lang="hu-HU" altLang="hu-HU" sz="22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6A8FA19-35B7-6E04-E3B2-997C9F398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19" t="69359" r="12092" b="-1690"/>
          <a:stretch/>
        </p:blipFill>
        <p:spPr>
          <a:xfrm>
            <a:off x="8300624" y="3429000"/>
            <a:ext cx="2093883" cy="3253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8804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F76AA-7D8E-291F-B76D-393D4E0BA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3428B345-AAA2-6BCB-D58F-6545D213A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327" y="920172"/>
            <a:ext cx="9356436" cy="5017655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Dokumentumfeldolgozás </a:t>
            </a:r>
            <a:r>
              <a:rPr lang="hu-HU" altLang="hu-HU" b="1" dirty="0" err="1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vs</a:t>
            </a:r>
            <a:r>
              <a:rPr lang="hu-HU" altLang="hu-HU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. eredményrögzítés</a:t>
            </a:r>
          </a:p>
          <a:p>
            <a:pPr algn="ctr"/>
            <a:endParaRPr lang="hu-HU" altLang="hu-HU" b="1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algn="just"/>
            <a:r>
              <a:rPr lang="hu-HU" sz="2000" b="1" dirty="0">
                <a:solidFill>
                  <a:srgbClr val="002060"/>
                </a:solidFill>
                <a:ea typeface="Calibri" panose="020F0502020204030204" pitchFamily="34" charset="0"/>
              </a:rPr>
              <a:t>1. Formai döntés: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ea typeface="Calibri" panose="020F0502020204030204" pitchFamily="34" charset="0"/>
              </a:rPr>
              <a:t> „Jó” </a:t>
            </a:r>
            <a:r>
              <a:rPr lang="hu-HU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vs</a:t>
            </a:r>
            <a:r>
              <a:rPr lang="hu-HU" sz="2000" dirty="0">
                <a:solidFill>
                  <a:srgbClr val="002060"/>
                </a:solidFill>
                <a:ea typeface="Calibri" panose="020F0502020204030204" pitchFamily="34" charset="0"/>
              </a:rPr>
              <a:t>. </a:t>
            </a:r>
            <a:r>
              <a:rPr lang="hu-HU" sz="2000" b="1" dirty="0">
                <a:solidFill>
                  <a:srgbClr val="002060"/>
                </a:solidFill>
                <a:ea typeface="Calibri" panose="020F0502020204030204" pitchFamily="34" charset="0"/>
              </a:rPr>
              <a:t>„Nem megfelelő”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ea typeface="Calibri" panose="020F0502020204030204" pitchFamily="34" charset="0"/>
              </a:rPr>
              <a:t>Nem megfelelő </a:t>
            </a:r>
            <a:r>
              <a:rPr lang="hu-HU" sz="2000" dirty="0">
                <a:solidFill>
                  <a:srgbClr val="002060"/>
                </a:solidFill>
                <a:ea typeface="Calibri" panose="020F0502020204030204" pitchFamily="34" charset="0"/>
              </a:rPr>
              <a:t>a dokumentum, ha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ea typeface="Calibri" panose="020F0502020204030204" pitchFamily="34" charset="0"/>
              </a:rPr>
              <a:t>nem a jelentkező nevére állították ki, nem azonosítható be egyértelműen, hogy ő a jogosult;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ea typeface="Calibri" panose="020F0502020204030204" pitchFamily="34" charset="0"/>
              </a:rPr>
              <a:t>nem igazol semmilyen jogcímet az adott felvételi eljárásban,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ea typeface="Calibri" panose="020F0502020204030204" pitchFamily="34" charset="0"/>
              </a:rPr>
              <a:t>nem hiteles, nem olvasható, nincs honosítva stb.  </a:t>
            </a:r>
          </a:p>
          <a:p>
            <a:pPr lvl="1" algn="just"/>
            <a:endParaRPr lang="hu-HU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r>
              <a:rPr lang="hu-HU" sz="2000" b="1" dirty="0">
                <a:solidFill>
                  <a:srgbClr val="002060"/>
                </a:solidFill>
                <a:ea typeface="Calibri" panose="020F0502020204030204" pitchFamily="34" charset="0"/>
              </a:rPr>
              <a:t>2. Tartalmi elfogadás: intézményi pont rögzítése </a:t>
            </a:r>
          </a:p>
          <a:p>
            <a:pPr algn="ctr"/>
            <a:endParaRPr lang="hu-HU" altLang="hu-HU" sz="2000" b="1" dirty="0"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6685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926A0-7E4A-042D-7356-E190B7CD2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02046D53-D436-701D-CF3F-97E298FBD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909" y="432620"/>
            <a:ext cx="9356436" cy="5275454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e Serif" pitchFamily="2" charset="2"/>
                <a:cs typeface="Times New Roman" panose="02020603050405020304" pitchFamily="18" charset="0"/>
              </a:rPr>
              <a:t>Dokumentumok értékelése</a:t>
            </a:r>
          </a:p>
          <a:p>
            <a:pPr algn="just"/>
            <a:r>
              <a:rPr lang="hu-HU" sz="1800" kern="0" dirty="0">
                <a:solidFill>
                  <a:srgbClr val="002060"/>
                </a:solidFill>
                <a:ea typeface="Calibri" panose="020F0502020204030204" pitchFamily="34" charset="0"/>
              </a:rPr>
              <a:t>A Felvételi Tájékoztatóban </a:t>
            </a:r>
            <a:r>
              <a:rPr lang="hu-HU" sz="1800" b="1" kern="0" dirty="0">
                <a:solidFill>
                  <a:srgbClr val="002060"/>
                </a:solidFill>
                <a:ea typeface="Calibri" panose="020F0502020204030204" pitchFamily="34" charset="0"/>
              </a:rPr>
              <a:t>az adott szak esetében meghatározott módon </a:t>
            </a:r>
            <a:r>
              <a:rPr lang="hu-HU" sz="1800" kern="0" dirty="0">
                <a:solidFill>
                  <a:srgbClr val="002060"/>
                </a:solidFill>
                <a:ea typeface="Calibri" panose="020F0502020204030204" pitchFamily="34" charset="0"/>
              </a:rPr>
              <a:t>történik a pontozás. (Több szak esetében ugyanaz a dokumentum eltérő pontszámot ér a jelentkezőnek.)</a:t>
            </a:r>
          </a:p>
          <a:p>
            <a:pPr algn="just"/>
            <a:r>
              <a:rPr lang="hu-HU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e Serif" pitchFamily="2" charset="2"/>
              </a:rPr>
              <a:t>					PTE ETK (Maximum 100 pont, 							jogcímenként 40 pont)</a:t>
            </a:r>
          </a:p>
          <a:p>
            <a:pPr algn="just"/>
            <a:endParaRPr lang="hu-HU" altLang="hu-HU" sz="1800" b="1" dirty="0"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E3316FC-2C29-D46A-C4A1-BBBD654B5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" r="2378"/>
          <a:stretch/>
        </p:blipFill>
        <p:spPr>
          <a:xfrm>
            <a:off x="1366981" y="1829886"/>
            <a:ext cx="4439044" cy="1513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68FCC7A-45CC-5FB5-6B5F-ADECDD215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981" y="4087236"/>
            <a:ext cx="4384889" cy="163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81398B2-9F18-1AFE-198F-30AEDB9CFB84}"/>
              </a:ext>
            </a:extLst>
          </p:cNvPr>
          <p:cNvSpPr txBox="1"/>
          <p:nvPr/>
        </p:nvSpPr>
        <p:spPr>
          <a:xfrm>
            <a:off x="5855855" y="4447370"/>
            <a:ext cx="3445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PTE KTK (Maximum 25 pont</a:t>
            </a:r>
            <a:r>
              <a:rPr lang="hu-H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6383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A7694-52A3-B47F-4B82-82639195C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86B636E2-6825-D209-EC9F-94149A7C5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436" y="393290"/>
            <a:ext cx="9356436" cy="5535562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altLang="hu-HU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Az E-ügyintézés felületén tájékoztatást kapnak a jelentkezők</a:t>
            </a:r>
          </a:p>
          <a:p>
            <a:pPr algn="just"/>
            <a:endParaRPr lang="hu-HU" altLang="hu-H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Feldolgozatlan:</a:t>
            </a:r>
            <a:r>
              <a:rPr lang="hu-HU" altLang="hu-H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 a dokumentum címzettje (Oktatási Hivatal vagy felsőoktatási intézmény) még nem kezdte meg annak feldolgozását. Ilyenkor tetszés szerint tud további fájlt vagy fájlokat adott dokumentumtípushoz feltölteni, ha szükséges.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Feldolgozva:</a:t>
            </a:r>
            <a:r>
              <a:rPr lang="hu-HU" altLang="hu-H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 a dokumentum típus és formai követelmények alapján ellenőrzésre és feldolgozásra került. Ez az állapot </a:t>
            </a:r>
            <a:r>
              <a:rPr lang="hu-HU" altLang="hu-H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nem jelenti azt, hogy az abban foglalt eredményből bizonyosan pontszám is számítható! </a:t>
            </a:r>
            <a:r>
              <a:rPr lang="hu-HU" altLang="hu-H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A státusz azt mutatja, hogy maga a dokumentum annak típusát, formai követelményeit, olvashatóságát tekintve megfelelő.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Feldolgozás alatt: </a:t>
            </a:r>
            <a:r>
              <a:rPr lang="hu-HU" altLang="hu-H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a dokumentum feldolgozása megkezdődött. Ebben az esetben már ehhez tartozóan új fájlt nem lehet feltölteni.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Nem feldolgozott dokumentum </a:t>
            </a:r>
            <a:r>
              <a:rPr lang="hu-HU" altLang="hu-H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esetében az indokot olvashatja az </a:t>
            </a:r>
            <a:r>
              <a:rPr lang="hu-HU" altLang="hu-H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Állapot oszlopban</a:t>
            </a:r>
            <a:r>
              <a:rPr lang="hu-HU" altLang="hu-H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. Amennyiben a dokumentumot elbíráló intézmény írt </a:t>
            </a:r>
            <a:r>
              <a:rPr lang="hu-HU" altLang="hu-H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részletes indoklást, ez is </a:t>
            </a:r>
            <a:r>
              <a:rPr lang="hu-HU" altLang="hu-H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olvasható a dokumentumra kattintva. </a:t>
            </a:r>
          </a:p>
          <a:p>
            <a:pPr algn="just"/>
            <a:endParaRPr lang="hu-HU" altLang="hu-HU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algn="ctr"/>
            <a:endParaRPr lang="hu-HU" altLang="hu-HU" sz="22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367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6BE5E-F6A1-E9AC-5BC2-544A1AF5A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67DBDC-91E1-F8A8-F712-09D4BDC03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3F14613-9DA4-AE89-6A5E-BFF05E3B6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solidFill>
                <a:srgbClr val="3071B8"/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6DEDDE-ED0B-4792-65E8-968909BCD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1D1D7C3-D177-DF2C-7718-BE64D6FFE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7745084-AA09-331D-5A40-08BEFB9EAB14}"/>
              </a:ext>
            </a:extLst>
          </p:cNvPr>
          <p:cNvSpPr txBox="1"/>
          <p:nvPr/>
        </p:nvSpPr>
        <p:spPr>
          <a:xfrm>
            <a:off x="368946" y="2603066"/>
            <a:ext cx="651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Pte Serif" pitchFamily="2" charset="2"/>
                <a:cs typeface="Times New Roman" panose="02020603050405020304" pitchFamily="18" charset="0"/>
              </a:rPr>
              <a:t>I. A felvételi eljárás bemutatása</a:t>
            </a:r>
          </a:p>
        </p:txBody>
      </p:sp>
    </p:spTree>
    <p:extLst>
      <p:ext uri="{BB962C8B-B14F-4D97-AF65-F5344CB8AC3E}">
        <p14:creationId xmlns:p14="http://schemas.microsoft.com/office/powerpoint/2010/main" val="3565605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8B14-6917-660B-20C5-FADD716C5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D11AAA1B-DC65-BE32-6D9E-D7B64BCD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436" y="521110"/>
            <a:ext cx="9356436" cy="5057653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e Serif" pitchFamily="2" charset="2"/>
                <a:cs typeface="Times New Roman" panose="02020603050405020304" pitchFamily="18" charset="0"/>
              </a:rPr>
              <a:t>Karokhoz benyújtandó dokumentumok</a:t>
            </a:r>
          </a:p>
          <a:p>
            <a:pPr algn="ctr"/>
            <a:endParaRPr lang="hu-HU" altLang="hu-HU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Tájékoztató tartalmazza ezek típusait szakonként. Benyújtás időpontja szerint: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Gyakorlati </a:t>
            </a: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vizsgát megelőzően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email-ben pl. sportágválasztó nyilatkozat a PTE TTK edző alapképzési szakon.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hu-H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Alkalmassági/gyakorlati </a:t>
            </a: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vizsgával egyidejűleg 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pl. egészségügyi nyilatkozat a PTE KPVK pedagógus alapképzéseken.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hu-H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u-H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Beiratkozáskor </a:t>
            </a:r>
            <a:r>
              <a:rPr lang="hu-H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pl. orvosi alkalmassági vizsgálat igazolása orvos- és egészségtudomány területhez tartozó képzéseken.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hu-H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hu-HU" sz="1800" i="1" dirty="0">
                <a:solidFill>
                  <a:srgbClr val="002060"/>
                </a:solidFill>
                <a:cs typeface="Times New Roman" panose="02020603050405020304" pitchFamily="18" charset="0"/>
              </a:rPr>
              <a:t>Fontos, hogy ezeket az anyagokat </a:t>
            </a:r>
            <a:r>
              <a:rPr lang="hu-HU" sz="1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NE töltse fel a jelentkező </a:t>
            </a:r>
            <a:r>
              <a:rPr lang="hu-HU" sz="1800" i="1" dirty="0">
                <a:solidFill>
                  <a:srgbClr val="002060"/>
                </a:solidFill>
                <a:cs typeface="Times New Roman" panose="02020603050405020304" pitchFamily="18" charset="0"/>
              </a:rPr>
              <a:t>az E-felvételibe, mert az érdemi anyagok elbírálását hátráltathatják. </a:t>
            </a:r>
            <a:endParaRPr lang="en-US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endParaRPr lang="hu-HU" altLang="hu-HU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algn="ctr"/>
            <a:endParaRPr lang="hu-HU" altLang="hu-HU" sz="22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8569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9B2C3-A199-88A4-2A63-1782147BF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DCD22DC2-7589-339E-FF4E-8DB82D8BD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436" y="639098"/>
            <a:ext cx="9356436" cy="4939666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e Serif" pitchFamily="2" charset="2"/>
                <a:cs typeface="Times New Roman" panose="02020603050405020304" pitchFamily="18" charset="0"/>
              </a:rPr>
              <a:t>Külföldi dokumentumok: nyelvvizsgák</a:t>
            </a:r>
          </a:p>
          <a:p>
            <a:pPr algn="ctr"/>
            <a:endParaRPr lang="hu-HU" altLang="hu-HU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Nemzetközi nyelvvizsgák: az OH Köznevelési Akkreditációs és Nyelvvizsgáztatási Akkreditációs Osztályának (NYAK) honlapján található információk alapján a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honosító határozat + az eredeti oklevél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feltöltése szükséges.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Magyarországon letett nyelvvizsgák esetében át kell nézni a közhiteles adatbázisból átvett adatokat az e-</a:t>
            </a:r>
            <a:r>
              <a:rPr lang="hu-HU" sz="2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felviben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– hiányos lehet.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Államilag elismert nyelvvizsgák:</a:t>
            </a:r>
          </a:p>
          <a:p>
            <a:pPr algn="just">
              <a:lnSpc>
                <a:spcPct val="100000"/>
              </a:lnSpc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https://nyak.oh.gov.hu/doc/akk_nyelvek.asp</a:t>
            </a:r>
            <a:endParaRPr lang="hu-H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Honosítandó nyelvvizsgák: 	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https://nyak.oh.gov.hu/doc/honositas/honositas_nyelv.asp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hu-HU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hu-HU" altLang="hu-HU" sz="2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5634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D14D7-DC02-3A12-CF5F-50D03F2CA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042DC50A-666E-6C22-18B5-4890FCA53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436" y="1013690"/>
            <a:ext cx="9356436" cy="4565073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e Serif" pitchFamily="2" charset="2"/>
                <a:cs typeface="Times New Roman" panose="02020603050405020304" pitchFamily="18" charset="0"/>
              </a:rPr>
              <a:t>Külföldi dokumentumok: bizonyítványok</a:t>
            </a:r>
          </a:p>
          <a:p>
            <a:pPr algn="ctr"/>
            <a:endParaRPr lang="hu-HU" altLang="hu-HU" sz="20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Tájékoztató felsorolja a magyar érettségivel egyenértékű külföldi bizonyítványokat:</a:t>
            </a:r>
          </a:p>
          <a:p>
            <a:pPr marL="342900" indent="-342900" algn="just">
              <a:buFont typeface="Pte Sans" pitchFamily="2" charset="2"/>
              <a:buChar char="A"/>
            </a:pPr>
            <a:r>
              <a:rPr lang="hu-HU" sz="2000" u="sng" dirty="0">
                <a:solidFill>
                  <a:srgbClr val="002060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https://www.felvi.hu/felveteli/jelentkezes/felveteli_tajekoztato/FFT_2026K/kulfoldi_vegzettsegek/kozepfoku_elismertetes</a:t>
            </a:r>
            <a:endParaRPr lang="hu-HU" sz="2000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A felsorolásban nem szereplő okiratok esetében szükség van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továbbtanulási célú elismerésére.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Főszabályként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középszintű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érettségi vizsgának felel meg a külföldön szerzett, illetve külföldi rendszerű érettségi eredmény.</a:t>
            </a:r>
          </a:p>
          <a:p>
            <a:pPr algn="ctr"/>
            <a:endParaRPr lang="hu-HU" altLang="hu-HU" sz="20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altLang="hu-HU" sz="22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7340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C414A-F4FA-560E-3C67-5BBAB815A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D5964B-1633-1FC2-ED5F-8B658F3FB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241D9D9-AA4E-902B-8AC6-9EF7393105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solidFill>
                <a:srgbClr val="3071B8"/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CD2D988-8F8F-4FCF-2089-2D284608BC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158A4FB-21E2-5578-85DF-AF27712E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96C762C-9C3C-4A1B-1AE8-55CE0C336AAC}"/>
              </a:ext>
            </a:extLst>
          </p:cNvPr>
          <p:cNvSpPr txBox="1"/>
          <p:nvPr/>
        </p:nvSpPr>
        <p:spPr>
          <a:xfrm>
            <a:off x="838200" y="3229590"/>
            <a:ext cx="498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Pte Serif" pitchFamily="2" charset="2"/>
                <a:cs typeface="Times New Roman" panose="02020603050405020304" pitchFamily="18" charset="0"/>
              </a:rPr>
              <a:t>Kérdések a dokumentumokról</a:t>
            </a:r>
          </a:p>
        </p:txBody>
      </p:sp>
    </p:spTree>
    <p:extLst>
      <p:ext uri="{BB962C8B-B14F-4D97-AF65-F5344CB8AC3E}">
        <p14:creationId xmlns:p14="http://schemas.microsoft.com/office/powerpoint/2010/main" val="214135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0E039-961A-5E2F-4780-088406C7F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5553DD-0AAB-4224-7AFF-B0C9A84D7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B5DE4F3-14BB-2B21-7A0F-A2F1BF774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solidFill>
                <a:srgbClr val="3071B8"/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731DA08-A501-9958-A921-409143FEA4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14E39A2-CC60-4DB7-153B-620606B5B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9592ABE-A511-3E18-0C40-1E122817D3D6}"/>
              </a:ext>
            </a:extLst>
          </p:cNvPr>
          <p:cNvSpPr txBox="1"/>
          <p:nvPr/>
        </p:nvSpPr>
        <p:spPr>
          <a:xfrm>
            <a:off x="2316018" y="3075057"/>
            <a:ext cx="276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Pte Serif" pitchFamily="2" charset="2"/>
                <a:cs typeface="Times New Roman" panose="02020603050405020304" pitchFamily="18" charset="0"/>
              </a:rPr>
              <a:t>Kérdések</a:t>
            </a:r>
          </a:p>
        </p:txBody>
      </p:sp>
    </p:spTree>
    <p:extLst>
      <p:ext uri="{BB962C8B-B14F-4D97-AF65-F5344CB8AC3E}">
        <p14:creationId xmlns:p14="http://schemas.microsoft.com/office/powerpoint/2010/main" val="548972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310B8-86BB-3AA4-29A7-97A1B16D5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EA49A4-EAFC-9A25-12A8-AC5EB39E17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1CD21CD-22C1-B794-B860-452073B8C2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solidFill>
                <a:srgbClr val="3071B8"/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E0B6A60-C203-100E-D662-EF727617D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ED1ECBE-EEF6-81A2-EFAE-84CC2E885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4DC0424-6C73-9061-AFC7-8FA4547CD525}"/>
              </a:ext>
            </a:extLst>
          </p:cNvPr>
          <p:cNvSpPr txBox="1"/>
          <p:nvPr/>
        </p:nvSpPr>
        <p:spPr>
          <a:xfrm>
            <a:off x="838200" y="2641937"/>
            <a:ext cx="6160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Pte Serif" pitchFamily="2" charset="2"/>
              </a:rPr>
              <a:t>Köszönöm a figyelmet!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63F3D87-D6C9-9B61-491D-5CA0AA502F93}"/>
              </a:ext>
            </a:extLst>
          </p:cNvPr>
          <p:cNvSpPr txBox="1"/>
          <p:nvPr/>
        </p:nvSpPr>
        <p:spPr>
          <a:xfrm>
            <a:off x="838200" y="4719974"/>
            <a:ext cx="3320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400" b="1" spc="-25" dirty="0">
                <a:solidFill>
                  <a:schemeClr val="bg1"/>
                </a:solidFill>
                <a:latin typeface="Pte Sans"/>
                <a:cs typeface="Pte Sans"/>
              </a:rPr>
              <a:t>Dr. Szubotics Eszter</a:t>
            </a:r>
            <a:endParaRPr lang="hu-HU" sz="2400" dirty="0">
              <a:solidFill>
                <a:schemeClr val="bg1"/>
              </a:solidFill>
              <a:latin typeface="Pte Sans"/>
              <a:cs typeface="Pt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1800" spc="-10" dirty="0">
                <a:solidFill>
                  <a:schemeClr val="bg1"/>
                </a:solidFill>
                <a:latin typeface="Pte Sans"/>
                <a:cs typeface="Pte Sans"/>
              </a:rPr>
              <a:t>Felsőoktatási Referens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1800" spc="-10" dirty="0">
                <a:solidFill>
                  <a:schemeClr val="bg1"/>
                </a:solidFill>
                <a:latin typeface="Pte Sans"/>
                <a:cs typeface="Pte Sans"/>
              </a:rPr>
              <a:t>PTE OIG KTI Felvételi Csoport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1643C8D-424D-0E7F-0C17-BF93EF6FB5EB}"/>
              </a:ext>
            </a:extLst>
          </p:cNvPr>
          <p:cNvSpPr txBox="1"/>
          <p:nvPr/>
        </p:nvSpPr>
        <p:spPr>
          <a:xfrm>
            <a:off x="838200" y="5927486"/>
            <a:ext cx="1304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pc="-40" dirty="0">
                <a:solidFill>
                  <a:schemeClr val="bg1"/>
                </a:solidFill>
                <a:latin typeface="Pte Sans"/>
                <a:cs typeface="Pte Sans"/>
              </a:rPr>
              <a:t>2025.11.07.</a:t>
            </a:r>
            <a:endParaRPr lang="hu-HU" sz="2000" dirty="0">
              <a:solidFill>
                <a:schemeClr val="bg1"/>
              </a:solidFill>
              <a:latin typeface="Pte Sans"/>
              <a:cs typeface="Pte Sans"/>
            </a:endParaRPr>
          </a:p>
        </p:txBody>
      </p:sp>
      <p:pic>
        <p:nvPicPr>
          <p:cNvPr id="13" name="Kép 12" descr="A képen szöveg, képernyőkép, Betűtípus, embléma látható&#10;&#10;Automatikusan generált leírás">
            <a:extLst>
              <a:ext uri="{FF2B5EF4-FFF2-40B4-BE49-F238E27FC236}">
                <a16:creationId xmlns:a16="http://schemas.microsoft.com/office/drawing/2014/main" id="{44586FB0-DF98-B2F5-29BF-4A01D7FDB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08" y="5885882"/>
            <a:ext cx="3223491" cy="972117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6F798469-35CD-D46B-F01F-B96F41E6631B}"/>
              </a:ext>
            </a:extLst>
          </p:cNvPr>
          <p:cNvSpPr txBox="1"/>
          <p:nvPr/>
        </p:nvSpPr>
        <p:spPr>
          <a:xfrm>
            <a:off x="7903445" y="69658"/>
            <a:ext cx="41684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i="1" dirty="0">
                <a:solidFill>
                  <a:schemeClr val="bg1"/>
                </a:solidFill>
                <a:latin typeface="Pte Sans" pitchFamily="2" charset="2"/>
              </a:rPr>
              <a:t>RRF- 2.1.2-21-2022-00018 </a:t>
            </a:r>
          </a:p>
          <a:p>
            <a:r>
              <a:rPr lang="hu-HU" sz="1400" i="1" dirty="0">
                <a:solidFill>
                  <a:schemeClr val="bg1"/>
                </a:solidFill>
                <a:latin typeface="Pte Sans" pitchFamily="2" charset="2"/>
              </a:rPr>
              <a:t>„Gyakorlatorientált felsőfokú képzések </a:t>
            </a:r>
          </a:p>
          <a:p>
            <a:r>
              <a:rPr lang="hu-HU" sz="1400" i="1" dirty="0">
                <a:solidFill>
                  <a:schemeClr val="bg1"/>
                </a:solidFill>
                <a:latin typeface="Pte Sans" pitchFamily="2" charset="2"/>
              </a:rPr>
              <a:t>infrastrukturális- és készségfejlesztése a PTE-n”</a:t>
            </a:r>
          </a:p>
        </p:txBody>
      </p:sp>
    </p:spTree>
    <p:extLst>
      <p:ext uri="{BB962C8B-B14F-4D97-AF65-F5344CB8AC3E}">
        <p14:creationId xmlns:p14="http://schemas.microsoft.com/office/powerpoint/2010/main" val="408282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9EC23332-3285-BBD0-7C45-49AD0EAFD7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4629" y="590983"/>
            <a:ext cx="6546393" cy="72981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6000" b="1" kern="1200" dirty="0">
                <a:solidFill>
                  <a:srgbClr val="0D3862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9pPr>
          </a:lstStyle>
          <a:p>
            <a:pPr algn="ctr" defTabSz="914400"/>
            <a:r>
              <a:rPr lang="hu-HU" altLang="hu-HU" sz="2800" dirty="0">
                <a:latin typeface="Pte Serif" pitchFamily="2" charset="2"/>
                <a:cs typeface="Times New Roman" panose="02020603050405020304" pitchFamily="18" charset="0"/>
              </a:rPr>
              <a:t>A 2024-től bevezetett változások</a:t>
            </a:r>
          </a:p>
        </p:txBody>
      </p:sp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0F3829F5-96CC-B652-2B2A-59FDAA8DB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7722" y="1454876"/>
            <a:ext cx="8471514" cy="43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2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7518C-74F4-AD68-0AB2-47E05B49C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A8E7FE-C4EF-5A03-0791-9AC93A80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416" y="1043130"/>
            <a:ext cx="5352475" cy="558799"/>
          </a:xfrm>
        </p:spPr>
        <p:txBody>
          <a:bodyPr>
            <a:noAutofit/>
          </a:bodyPr>
          <a:lstStyle/>
          <a:p>
            <a:pPr algn="just"/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Intézményi pontok rendszere</a:t>
            </a:r>
            <a:endParaRPr lang="hu-HU" sz="28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4B1B5D1-5A1B-1F26-75C6-0E91F60B7778}"/>
              </a:ext>
            </a:extLst>
          </p:cNvPr>
          <p:cNvSpPr txBox="1"/>
          <p:nvPr/>
        </p:nvSpPr>
        <p:spPr>
          <a:xfrm>
            <a:off x="1242288" y="2007072"/>
            <a:ext cx="9134764" cy="284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defRPr/>
            </a:pPr>
            <a:r>
              <a:rPr lang="hu-HU" sz="2000" i="0" dirty="0">
                <a:solidFill>
                  <a:srgbClr val="002060"/>
                </a:solidFill>
                <a:latin typeface="Pte Sans" pitchFamily="2" charset="2"/>
                <a:ea typeface="Calibri" panose="020F0502020204030204" pitchFamily="34" charset="0"/>
              </a:rPr>
              <a:t>Módosult a felsőoktatási felvételi eljárásról szóló </a:t>
            </a:r>
            <a:r>
              <a:rPr lang="hu-HU" sz="2000" dirty="0">
                <a:solidFill>
                  <a:srgbClr val="002060"/>
                </a:solidFill>
                <a:latin typeface="Pte Sans" pitchFamily="2" charset="2"/>
                <a:ea typeface="Calibri" panose="020F0502020204030204" pitchFamily="34" charset="0"/>
              </a:rPr>
              <a:t>423/2012. (XII. 29.) Korm. Rendelet: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Pontszámítás alapja: az </a:t>
            </a:r>
            <a:r>
              <a:rPr kumimoji="0" lang="hu-HU" sz="20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intézmények által meghatározott </a:t>
            </a:r>
            <a:r>
              <a:rPr kumimoji="0" lang="hu-HU" sz="20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követelmény.</a:t>
            </a:r>
            <a:endParaRPr lang="hu-HU" sz="2000" i="0" kern="100" dirty="0">
              <a:solidFill>
                <a:srgbClr val="002060"/>
              </a:solidFill>
              <a:effectLst/>
              <a:latin typeface="Pte Sans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i="0" kern="100" dirty="0">
                <a:solidFill>
                  <a:srgbClr val="002060"/>
                </a:solidFill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Intézményi hatáskör:</a:t>
            </a:r>
            <a:endParaRPr lang="hu-HU" sz="2000" i="0" kern="100" dirty="0">
              <a:solidFill>
                <a:srgbClr val="002060"/>
              </a:solidFill>
              <a:effectLst/>
              <a:latin typeface="Pte Sans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000" kern="100" dirty="0">
                <a:solidFill>
                  <a:srgbClr val="002060"/>
                </a:solidFill>
                <a:effectLst/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2000" b="1" kern="100" dirty="0">
                <a:solidFill>
                  <a:srgbClr val="002060"/>
                </a:solidFill>
                <a:effectLst/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tanulmányi pontok </a:t>
            </a:r>
            <a:r>
              <a:rPr lang="hu-HU" sz="2000" kern="100" dirty="0">
                <a:solidFill>
                  <a:srgbClr val="002060"/>
                </a:solidFill>
                <a:effectLst/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esetében az 5. tantárgyak és érettségi vizsgatárgyak köre;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000" kern="100" dirty="0">
                <a:solidFill>
                  <a:srgbClr val="002060"/>
                </a:solidFill>
                <a:effectLst/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hu-HU" sz="2000" b="1" kern="100" dirty="0">
                <a:solidFill>
                  <a:srgbClr val="002060"/>
                </a:solidFill>
                <a:effectLst/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érettségi pontok </a:t>
            </a:r>
            <a:r>
              <a:rPr lang="hu-HU" sz="2000" kern="100" dirty="0">
                <a:solidFill>
                  <a:srgbClr val="002060"/>
                </a:solidFill>
                <a:effectLst/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esetében az érettségi vizsgatárgyak meghatározása;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000" kern="100" dirty="0">
                <a:solidFill>
                  <a:srgbClr val="002060"/>
                </a:solidFill>
                <a:effectLst/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2000" b="1" kern="100" dirty="0">
                <a:solidFill>
                  <a:srgbClr val="002060"/>
                </a:solidFill>
                <a:effectLst/>
                <a:latin typeface="Pte Sans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az intézményi pontok körének meghatározása.</a:t>
            </a:r>
          </a:p>
        </p:txBody>
      </p:sp>
    </p:spTree>
    <p:extLst>
      <p:ext uri="{BB962C8B-B14F-4D97-AF65-F5344CB8AC3E}">
        <p14:creationId xmlns:p14="http://schemas.microsoft.com/office/powerpoint/2010/main" val="288024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6D592-8489-FA5C-3F5A-672184EA3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497CA2-7E84-FD28-E752-1787100A57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473A9B6-7CA4-BFF0-FB28-385295E70B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solidFill>
                <a:srgbClr val="3071B8"/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2C8DE9A-0C3E-47D8-E829-7500D0D7B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78F577F-C78D-869F-3EE3-847D178B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0B33337-D242-4031-515C-9B0F2DD525EC}"/>
              </a:ext>
            </a:extLst>
          </p:cNvPr>
          <p:cNvSpPr txBox="1"/>
          <p:nvPr/>
        </p:nvSpPr>
        <p:spPr>
          <a:xfrm>
            <a:off x="590619" y="2717353"/>
            <a:ext cx="651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Pte Serif" pitchFamily="2" charset="2"/>
                <a:cs typeface="Times New Roman" panose="02020603050405020304" pitchFamily="18" charset="0"/>
              </a:rPr>
              <a:t>II. Teendők a felvételi eljárás során</a:t>
            </a:r>
          </a:p>
        </p:txBody>
      </p:sp>
    </p:spTree>
    <p:extLst>
      <p:ext uri="{BB962C8B-B14F-4D97-AF65-F5344CB8AC3E}">
        <p14:creationId xmlns:p14="http://schemas.microsoft.com/office/powerpoint/2010/main" val="370617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object 3">
            <a:extLst>
              <a:ext uri="{FF2B5EF4-FFF2-40B4-BE49-F238E27FC236}">
                <a16:creationId xmlns:a16="http://schemas.microsoft.com/office/drawing/2014/main" id="{69E66F36-AC82-66B8-5CEC-17B5072938B9}"/>
              </a:ext>
            </a:extLst>
          </p:cNvPr>
          <p:cNvSpPr/>
          <p:nvPr/>
        </p:nvSpPr>
        <p:spPr>
          <a:xfrm>
            <a:off x="1851036" y="3510148"/>
            <a:ext cx="674370" cy="0"/>
          </a:xfrm>
          <a:custGeom>
            <a:avLst/>
            <a:gdLst/>
            <a:ahLst/>
            <a:cxnLst/>
            <a:rect l="l" t="t" r="r" b="b"/>
            <a:pathLst>
              <a:path w="899160">
                <a:moveTo>
                  <a:pt x="0" y="0"/>
                </a:moveTo>
                <a:lnTo>
                  <a:pt x="899160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4">
            <a:extLst>
              <a:ext uri="{FF2B5EF4-FFF2-40B4-BE49-F238E27FC236}">
                <a16:creationId xmlns:a16="http://schemas.microsoft.com/office/drawing/2014/main" id="{F32088D8-9ED5-5012-0941-1A53F8FD8DA8}"/>
              </a:ext>
            </a:extLst>
          </p:cNvPr>
          <p:cNvSpPr/>
          <p:nvPr/>
        </p:nvSpPr>
        <p:spPr>
          <a:xfrm>
            <a:off x="2662567" y="3510148"/>
            <a:ext cx="1150144" cy="0"/>
          </a:xfrm>
          <a:custGeom>
            <a:avLst/>
            <a:gdLst/>
            <a:ahLst/>
            <a:cxnLst/>
            <a:rect l="l" t="t" r="r" b="b"/>
            <a:pathLst>
              <a:path w="1533525">
                <a:moveTo>
                  <a:pt x="0" y="0"/>
                </a:moveTo>
                <a:lnTo>
                  <a:pt x="1533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5">
            <a:extLst>
              <a:ext uri="{FF2B5EF4-FFF2-40B4-BE49-F238E27FC236}">
                <a16:creationId xmlns:a16="http://schemas.microsoft.com/office/drawing/2014/main" id="{AC245CA9-821B-9E99-E71E-62857A1AD125}"/>
              </a:ext>
            </a:extLst>
          </p:cNvPr>
          <p:cNvSpPr/>
          <p:nvPr/>
        </p:nvSpPr>
        <p:spPr>
          <a:xfrm>
            <a:off x="3949585" y="3510148"/>
            <a:ext cx="923925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0" y="0"/>
                </a:moveTo>
                <a:lnTo>
                  <a:pt x="1231392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6">
            <a:extLst>
              <a:ext uri="{FF2B5EF4-FFF2-40B4-BE49-F238E27FC236}">
                <a16:creationId xmlns:a16="http://schemas.microsoft.com/office/drawing/2014/main" id="{D96CEF88-4E90-C975-3B91-57011A25DA98}"/>
              </a:ext>
            </a:extLst>
          </p:cNvPr>
          <p:cNvSpPr/>
          <p:nvPr/>
        </p:nvSpPr>
        <p:spPr>
          <a:xfrm>
            <a:off x="5010289" y="3510148"/>
            <a:ext cx="875824" cy="0"/>
          </a:xfrm>
          <a:custGeom>
            <a:avLst/>
            <a:gdLst/>
            <a:ahLst/>
            <a:cxnLst/>
            <a:rect l="l" t="t" r="r" b="b"/>
            <a:pathLst>
              <a:path w="1167764">
                <a:moveTo>
                  <a:pt x="0" y="0"/>
                </a:moveTo>
                <a:lnTo>
                  <a:pt x="116738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7">
            <a:extLst>
              <a:ext uri="{FF2B5EF4-FFF2-40B4-BE49-F238E27FC236}">
                <a16:creationId xmlns:a16="http://schemas.microsoft.com/office/drawing/2014/main" id="{33BF561C-8085-5ACC-A734-3C1B7F47C76D}"/>
              </a:ext>
            </a:extLst>
          </p:cNvPr>
          <p:cNvSpPr/>
          <p:nvPr/>
        </p:nvSpPr>
        <p:spPr>
          <a:xfrm>
            <a:off x="6022987" y="3510148"/>
            <a:ext cx="770573" cy="0"/>
          </a:xfrm>
          <a:custGeom>
            <a:avLst/>
            <a:gdLst/>
            <a:ahLst/>
            <a:cxnLst/>
            <a:rect l="l" t="t" r="r" b="b"/>
            <a:pathLst>
              <a:path w="1027429">
                <a:moveTo>
                  <a:pt x="0" y="0"/>
                </a:moveTo>
                <a:lnTo>
                  <a:pt x="1027176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8">
            <a:extLst>
              <a:ext uri="{FF2B5EF4-FFF2-40B4-BE49-F238E27FC236}">
                <a16:creationId xmlns:a16="http://schemas.microsoft.com/office/drawing/2014/main" id="{7733A01A-7DE0-7BC2-9B7A-48EBA59B887B}"/>
              </a:ext>
            </a:extLst>
          </p:cNvPr>
          <p:cNvSpPr/>
          <p:nvPr/>
        </p:nvSpPr>
        <p:spPr>
          <a:xfrm>
            <a:off x="6930528" y="3510187"/>
            <a:ext cx="804863" cy="0"/>
          </a:xfrm>
          <a:custGeom>
            <a:avLst/>
            <a:gdLst/>
            <a:ahLst/>
            <a:cxnLst/>
            <a:rect l="l" t="t" r="r" b="b"/>
            <a:pathLst>
              <a:path w="1073150">
                <a:moveTo>
                  <a:pt x="0" y="0"/>
                </a:moveTo>
                <a:lnTo>
                  <a:pt x="1072896" y="0"/>
                </a:lnTo>
              </a:path>
            </a:pathLst>
          </a:custGeom>
          <a:ln w="39268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9">
            <a:extLst>
              <a:ext uri="{FF2B5EF4-FFF2-40B4-BE49-F238E27FC236}">
                <a16:creationId xmlns:a16="http://schemas.microsoft.com/office/drawing/2014/main" id="{3FFAAA51-DAF9-322C-16E1-0825896C218E}"/>
              </a:ext>
            </a:extLst>
          </p:cNvPr>
          <p:cNvSpPr/>
          <p:nvPr/>
        </p:nvSpPr>
        <p:spPr>
          <a:xfrm>
            <a:off x="7872360" y="3510187"/>
            <a:ext cx="702945" cy="0"/>
          </a:xfrm>
          <a:custGeom>
            <a:avLst/>
            <a:gdLst/>
            <a:ahLst/>
            <a:cxnLst/>
            <a:rect l="l" t="t" r="r" b="b"/>
            <a:pathLst>
              <a:path w="937259">
                <a:moveTo>
                  <a:pt x="0" y="0"/>
                </a:moveTo>
                <a:lnTo>
                  <a:pt x="937260" y="0"/>
                </a:lnTo>
              </a:path>
            </a:pathLst>
          </a:custGeom>
          <a:ln w="39268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0" name="object 10">
            <a:extLst>
              <a:ext uri="{FF2B5EF4-FFF2-40B4-BE49-F238E27FC236}">
                <a16:creationId xmlns:a16="http://schemas.microsoft.com/office/drawing/2014/main" id="{EAF23716-5C19-FCA7-36FE-3C8246EA5031}"/>
              </a:ext>
            </a:extLst>
          </p:cNvPr>
          <p:cNvGrpSpPr/>
          <p:nvPr/>
        </p:nvGrpSpPr>
        <p:grpSpPr>
          <a:xfrm>
            <a:off x="8712466" y="3471670"/>
            <a:ext cx="1051084" cy="71438"/>
            <a:chOff x="10175747" y="3819655"/>
            <a:chExt cx="1401445" cy="95250"/>
          </a:xfrm>
        </p:grpSpPr>
        <p:sp>
          <p:nvSpPr>
            <p:cNvPr id="291" name="object 11">
              <a:extLst>
                <a:ext uri="{FF2B5EF4-FFF2-40B4-BE49-F238E27FC236}">
                  <a16:creationId xmlns:a16="http://schemas.microsoft.com/office/drawing/2014/main" id="{DA9AE0ED-997B-B612-202E-A34D7308CE34}"/>
                </a:ext>
              </a:extLst>
            </p:cNvPr>
            <p:cNvSpPr/>
            <p:nvPr/>
          </p:nvSpPr>
          <p:spPr>
            <a:xfrm>
              <a:off x="10175747" y="3871010"/>
              <a:ext cx="1369695" cy="0"/>
            </a:xfrm>
            <a:custGeom>
              <a:avLst/>
              <a:gdLst/>
              <a:ahLst/>
              <a:cxnLst/>
              <a:rect l="l" t="t" r="r" b="b"/>
              <a:pathLst>
                <a:path w="1369695">
                  <a:moveTo>
                    <a:pt x="0" y="0"/>
                  </a:moveTo>
                  <a:lnTo>
                    <a:pt x="1369568" y="0"/>
                  </a:lnTo>
                </a:path>
              </a:pathLst>
            </a:custGeom>
            <a:ln w="39268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12">
              <a:extLst>
                <a:ext uri="{FF2B5EF4-FFF2-40B4-BE49-F238E27FC236}">
                  <a16:creationId xmlns:a16="http://schemas.microsoft.com/office/drawing/2014/main" id="{2C453CE6-8F35-CA63-CF45-8D95BE251992}"/>
                </a:ext>
              </a:extLst>
            </p:cNvPr>
            <p:cNvSpPr/>
            <p:nvPr/>
          </p:nvSpPr>
          <p:spPr>
            <a:xfrm>
              <a:off x="11513459" y="3819655"/>
              <a:ext cx="64135" cy="95250"/>
            </a:xfrm>
            <a:custGeom>
              <a:avLst/>
              <a:gdLst/>
              <a:ahLst/>
              <a:cxnLst/>
              <a:rect l="l" t="t" r="r" b="b"/>
              <a:pathLst>
                <a:path w="64134" h="95250">
                  <a:moveTo>
                    <a:pt x="0" y="0"/>
                  </a:moveTo>
                  <a:lnTo>
                    <a:pt x="203" y="95249"/>
                  </a:lnTo>
                  <a:lnTo>
                    <a:pt x="63601" y="47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3" name="object 14">
            <a:extLst>
              <a:ext uri="{FF2B5EF4-FFF2-40B4-BE49-F238E27FC236}">
                <a16:creationId xmlns:a16="http://schemas.microsoft.com/office/drawing/2014/main" id="{3F322C45-2B45-17C7-7E30-D4E28EDD80C7}"/>
              </a:ext>
            </a:extLst>
          </p:cNvPr>
          <p:cNvSpPr/>
          <p:nvPr/>
        </p:nvSpPr>
        <p:spPr>
          <a:xfrm>
            <a:off x="1784742" y="2189983"/>
            <a:ext cx="661035" cy="381000"/>
          </a:xfrm>
          <a:custGeom>
            <a:avLst/>
            <a:gdLst/>
            <a:ahLst/>
            <a:cxnLst/>
            <a:rect l="l" t="t" r="r" b="b"/>
            <a:pathLst>
              <a:path w="881380" h="508000">
                <a:moveTo>
                  <a:pt x="736854" y="0"/>
                </a:moveTo>
                <a:lnTo>
                  <a:pt x="0" y="0"/>
                </a:lnTo>
                <a:lnTo>
                  <a:pt x="0" y="507492"/>
                </a:lnTo>
                <a:lnTo>
                  <a:pt x="736854" y="507492"/>
                </a:lnTo>
                <a:lnTo>
                  <a:pt x="880872" y="253746"/>
                </a:lnTo>
                <a:lnTo>
                  <a:pt x="736854" y="0"/>
                </a:lnTo>
                <a:close/>
              </a:path>
            </a:pathLst>
          </a:custGeom>
          <a:solidFill>
            <a:srgbClr val="1276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4" name="object 15">
            <a:extLst>
              <a:ext uri="{FF2B5EF4-FFF2-40B4-BE49-F238E27FC236}">
                <a16:creationId xmlns:a16="http://schemas.microsoft.com/office/drawing/2014/main" id="{0F95B73D-2E7A-DECF-C82F-F02F2C9B3C45}"/>
              </a:ext>
            </a:extLst>
          </p:cNvPr>
          <p:cNvSpPr txBox="1"/>
          <p:nvPr/>
        </p:nvSpPr>
        <p:spPr>
          <a:xfrm>
            <a:off x="1878305" y="2259142"/>
            <a:ext cx="425291" cy="21778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713"/>
              </a:lnSpc>
              <a:spcBef>
                <a:spcPts val="79"/>
              </a:spcBef>
            </a:pPr>
            <a:r>
              <a:rPr sz="600" spc="-8" dirty="0">
                <a:solidFill>
                  <a:srgbClr val="FFFFFF"/>
                </a:solidFill>
                <a:latin typeface="Pte Sans" pitchFamily="2" charset="2"/>
                <a:cs typeface="Verdana"/>
              </a:rPr>
              <a:t>December</a:t>
            </a:r>
            <a:endParaRPr sz="600" dirty="0">
              <a:latin typeface="Pte Sans" pitchFamily="2" charset="2"/>
              <a:cs typeface="Verdana"/>
            </a:endParaRPr>
          </a:p>
          <a:p>
            <a:pPr marL="9525">
              <a:lnSpc>
                <a:spcPts val="982"/>
              </a:lnSpc>
            </a:pPr>
            <a:r>
              <a:rPr lang="hu-HU" sz="825" b="1" spc="-15" dirty="0">
                <a:solidFill>
                  <a:srgbClr val="FFFFFF"/>
                </a:solidFill>
                <a:latin typeface="Tahoma"/>
                <a:cs typeface="Tahoma"/>
              </a:rPr>
              <a:t>2025</a:t>
            </a:r>
            <a:endParaRPr sz="825" dirty="0">
              <a:latin typeface="Tahoma"/>
              <a:cs typeface="Tahoma"/>
            </a:endParaRPr>
          </a:p>
        </p:txBody>
      </p:sp>
      <p:sp>
        <p:nvSpPr>
          <p:cNvPr id="295" name="object 16">
            <a:extLst>
              <a:ext uri="{FF2B5EF4-FFF2-40B4-BE49-F238E27FC236}">
                <a16:creationId xmlns:a16="http://schemas.microsoft.com/office/drawing/2014/main" id="{38D00696-C77C-BE86-C3D4-707AEAC284EF}"/>
              </a:ext>
            </a:extLst>
          </p:cNvPr>
          <p:cNvSpPr txBox="1"/>
          <p:nvPr/>
        </p:nvSpPr>
        <p:spPr>
          <a:xfrm>
            <a:off x="1936956" y="2632602"/>
            <a:ext cx="1613059" cy="71670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lang="hu-HU" sz="900" spc="8" dirty="0">
                <a:latin typeface="Pte Sans" pitchFamily="2" charset="2"/>
                <a:cs typeface="Times New Roman" panose="02020603050405020304" pitchFamily="18" charset="0"/>
              </a:rPr>
              <a:t>A Felsőoktatási Felvételi Tájékoztató megjelenése </a:t>
            </a:r>
            <a:r>
              <a:rPr sz="900" spc="8" dirty="0" err="1">
                <a:latin typeface="Pte Sans" pitchFamily="2" charset="2"/>
                <a:cs typeface="Times New Roman" panose="02020603050405020304" pitchFamily="18" charset="0"/>
              </a:rPr>
              <a:t>december</a:t>
            </a:r>
            <a:r>
              <a:rPr sz="900" spc="-23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8" dirty="0" err="1">
                <a:latin typeface="Pte Sans" pitchFamily="2" charset="2"/>
                <a:cs typeface="Times New Roman" panose="02020603050405020304" pitchFamily="18" charset="0"/>
              </a:rPr>
              <a:t>második</a:t>
            </a:r>
            <a:r>
              <a:rPr sz="900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-8" dirty="0" err="1">
                <a:latin typeface="Pte Sans" pitchFamily="2" charset="2"/>
                <a:cs typeface="Times New Roman" panose="02020603050405020304" pitchFamily="18" charset="0"/>
              </a:rPr>
              <a:t>felében</a:t>
            </a:r>
            <a:endParaRPr lang="hu-HU" sz="900" spc="-8" dirty="0">
              <a:latin typeface="Pte Sans" pitchFamily="2" charset="2"/>
              <a:cs typeface="Times New Roman" panose="02020603050405020304" pitchFamily="18" charset="0"/>
            </a:endParaRPr>
          </a:p>
          <a:p>
            <a:pPr marL="9525" marR="3810">
              <a:spcBef>
                <a:spcPts val="79"/>
              </a:spcBef>
            </a:pPr>
            <a:endParaRPr lang="hu-HU" sz="900" spc="-8" dirty="0">
              <a:latin typeface="Pte Sans" pitchFamily="2" charset="2"/>
              <a:cs typeface="Verdana"/>
            </a:endParaRPr>
          </a:p>
          <a:p>
            <a:pPr marL="9525" marR="3810">
              <a:spcBef>
                <a:spcPts val="79"/>
              </a:spcBef>
            </a:pPr>
            <a:endParaRPr sz="825" dirty="0">
              <a:latin typeface="Verdana"/>
              <a:cs typeface="Verdana"/>
            </a:endParaRPr>
          </a:p>
        </p:txBody>
      </p:sp>
      <p:sp>
        <p:nvSpPr>
          <p:cNvPr id="296" name="object 18">
            <a:extLst>
              <a:ext uri="{FF2B5EF4-FFF2-40B4-BE49-F238E27FC236}">
                <a16:creationId xmlns:a16="http://schemas.microsoft.com/office/drawing/2014/main" id="{E73F89C1-F309-A3FD-C5B7-FC4DE407E43E}"/>
              </a:ext>
            </a:extLst>
          </p:cNvPr>
          <p:cNvSpPr txBox="1"/>
          <p:nvPr/>
        </p:nvSpPr>
        <p:spPr>
          <a:xfrm>
            <a:off x="2687883" y="4435770"/>
            <a:ext cx="1338547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dirty="0">
                <a:latin typeface="Pte Sans" pitchFamily="2" charset="2"/>
                <a:cs typeface="Times New Roman" panose="02020603050405020304" pitchFamily="18" charset="0"/>
              </a:rPr>
              <a:t>Jelentkezési</a:t>
            </a:r>
            <a:r>
              <a:rPr sz="900" spc="-30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-19" dirty="0">
                <a:latin typeface="Pte Sans" pitchFamily="2" charset="2"/>
                <a:cs typeface="Times New Roman" panose="02020603050405020304" pitchFamily="18" charset="0"/>
              </a:rPr>
              <a:t>és </a:t>
            </a:r>
            <a:r>
              <a:rPr sz="900" dirty="0">
                <a:latin typeface="Pte Sans" pitchFamily="2" charset="2"/>
                <a:cs typeface="Times New Roman" panose="02020603050405020304" pitchFamily="18" charset="0"/>
              </a:rPr>
              <a:t>hitelesítési</a:t>
            </a:r>
            <a:r>
              <a:rPr sz="900" spc="-6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dirty="0">
                <a:latin typeface="Pte Sans" pitchFamily="2" charset="2"/>
                <a:cs typeface="Times New Roman" panose="02020603050405020304" pitchFamily="18" charset="0"/>
              </a:rPr>
              <a:t>határidő</a:t>
            </a:r>
            <a:r>
              <a:rPr sz="900" spc="-56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-19" dirty="0">
                <a:latin typeface="Pte Sans" pitchFamily="2" charset="2"/>
                <a:cs typeface="Times New Roman" panose="02020603050405020304" pitchFamily="18" charset="0"/>
              </a:rPr>
              <a:t>az </a:t>
            </a:r>
            <a:r>
              <a:rPr sz="900" spc="-23" dirty="0">
                <a:latin typeface="Pte Sans" pitchFamily="2" charset="2"/>
                <a:cs typeface="Times New Roman" panose="02020603050405020304" pitchFamily="18" charset="0"/>
              </a:rPr>
              <a:t>E-</a:t>
            </a: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felvételiben</a:t>
            </a:r>
            <a:endParaRPr sz="900" dirty="0">
              <a:latin typeface="Pte Sans" pitchFamily="2" charset="2"/>
              <a:cs typeface="Times New Roman" panose="02020603050405020304" pitchFamily="18" charset="0"/>
            </a:endParaRPr>
          </a:p>
        </p:txBody>
      </p:sp>
      <p:sp>
        <p:nvSpPr>
          <p:cNvPr id="297" name="object 19">
            <a:extLst>
              <a:ext uri="{FF2B5EF4-FFF2-40B4-BE49-F238E27FC236}">
                <a16:creationId xmlns:a16="http://schemas.microsoft.com/office/drawing/2014/main" id="{EBFD8A5F-53AD-22F4-C47D-28842DD79504}"/>
              </a:ext>
            </a:extLst>
          </p:cNvPr>
          <p:cNvSpPr txBox="1"/>
          <p:nvPr/>
        </p:nvSpPr>
        <p:spPr>
          <a:xfrm>
            <a:off x="3973012" y="2957255"/>
            <a:ext cx="1284446" cy="28709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Ügyintézés,</a:t>
            </a:r>
            <a:r>
              <a:rPr sz="900" spc="-64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-8" dirty="0" err="1">
                <a:latin typeface="Pte Sans" pitchFamily="2" charset="2"/>
                <a:cs typeface="Times New Roman" panose="02020603050405020304" pitchFamily="18" charset="0"/>
              </a:rPr>
              <a:t>tájékozódás</a:t>
            </a: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lang="hu-HU" sz="900" spc="-8" dirty="0">
                <a:latin typeface="Pte Sans" pitchFamily="2" charset="2"/>
                <a:cs typeface="Times New Roman" panose="02020603050405020304" pitchFamily="18" charset="0"/>
              </a:rPr>
              <a:t>március végétől</a:t>
            </a:r>
            <a:endParaRPr sz="900" dirty="0">
              <a:latin typeface="Pte Sans" pitchFamily="2" charset="2"/>
              <a:cs typeface="Times New Roman" panose="02020603050405020304" pitchFamily="18" charset="0"/>
            </a:endParaRPr>
          </a:p>
        </p:txBody>
      </p:sp>
      <p:sp>
        <p:nvSpPr>
          <p:cNvPr id="298" name="object 20">
            <a:extLst>
              <a:ext uri="{FF2B5EF4-FFF2-40B4-BE49-F238E27FC236}">
                <a16:creationId xmlns:a16="http://schemas.microsoft.com/office/drawing/2014/main" id="{1FF8D6CD-C619-EA61-58AC-EBB142461AA1}"/>
              </a:ext>
            </a:extLst>
          </p:cNvPr>
          <p:cNvSpPr txBox="1"/>
          <p:nvPr/>
        </p:nvSpPr>
        <p:spPr>
          <a:xfrm>
            <a:off x="5010290" y="4053926"/>
            <a:ext cx="899022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dirty="0">
                <a:latin typeface="Pte Sans" pitchFamily="2" charset="2"/>
                <a:cs typeface="Times New Roman" panose="02020603050405020304" pitchFamily="18" charset="0"/>
              </a:rPr>
              <a:t>Alkalmassági</a:t>
            </a:r>
            <a:r>
              <a:rPr sz="900" spc="-6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-19" dirty="0">
                <a:latin typeface="Pte Sans" pitchFamily="2" charset="2"/>
                <a:cs typeface="Times New Roman" panose="02020603050405020304" pitchFamily="18" charset="0"/>
              </a:rPr>
              <a:t>és </a:t>
            </a: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felvételi</a:t>
            </a:r>
            <a:r>
              <a:rPr sz="900" spc="-49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vizsgák</a:t>
            </a:r>
            <a:endParaRPr sz="900" dirty="0">
              <a:latin typeface="Pte Sans" pitchFamily="2" charset="2"/>
              <a:cs typeface="Times New Roman" panose="02020603050405020304" pitchFamily="18" charset="0"/>
            </a:endParaRPr>
          </a:p>
        </p:txBody>
      </p:sp>
      <p:sp>
        <p:nvSpPr>
          <p:cNvPr id="299" name="object 21">
            <a:extLst>
              <a:ext uri="{FF2B5EF4-FFF2-40B4-BE49-F238E27FC236}">
                <a16:creationId xmlns:a16="http://schemas.microsoft.com/office/drawing/2014/main" id="{5FAA3869-2E52-A54D-E15B-ED093CA786DC}"/>
              </a:ext>
            </a:extLst>
          </p:cNvPr>
          <p:cNvSpPr txBox="1"/>
          <p:nvPr/>
        </p:nvSpPr>
        <p:spPr>
          <a:xfrm>
            <a:off x="6041641" y="2676593"/>
            <a:ext cx="1457801" cy="28709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Módosítási,</a:t>
            </a:r>
            <a:r>
              <a:rPr sz="900" spc="-53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dirty="0">
                <a:latin typeface="Pte Sans" pitchFamily="2" charset="2"/>
                <a:cs typeface="Times New Roman" panose="02020603050405020304" pitchFamily="18" charset="0"/>
              </a:rPr>
              <a:t>pótlási</a:t>
            </a:r>
            <a:r>
              <a:rPr sz="900" spc="-45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-8" dirty="0" err="1">
                <a:latin typeface="Pte Sans" pitchFamily="2" charset="2"/>
                <a:cs typeface="Times New Roman" panose="02020603050405020304" pitchFamily="18" charset="0"/>
              </a:rPr>
              <a:t>határidő</a:t>
            </a: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lang="hu-HU" sz="900" spc="-8" dirty="0">
                <a:latin typeface="Pte Sans" pitchFamily="2" charset="2"/>
                <a:cs typeface="Times New Roman" panose="02020603050405020304" pitchFamily="18" charset="0"/>
              </a:rPr>
              <a:t>2026. </a:t>
            </a:r>
            <a:r>
              <a:rPr sz="900" spc="-8" dirty="0" err="1">
                <a:latin typeface="Pte Sans" pitchFamily="2" charset="2"/>
                <a:cs typeface="Times New Roman" panose="02020603050405020304" pitchFamily="18" charset="0"/>
              </a:rPr>
              <a:t>július</a:t>
            </a:r>
            <a:r>
              <a:rPr lang="hu-HU" sz="900" spc="-8" dirty="0">
                <a:latin typeface="Pte Sans" pitchFamily="2" charset="2"/>
                <a:cs typeface="Times New Roman" panose="02020603050405020304" pitchFamily="18" charset="0"/>
              </a:rPr>
              <a:t> első fele</a:t>
            </a:r>
            <a:endParaRPr sz="900" dirty="0">
              <a:latin typeface="Pte Sans" pitchFamily="2" charset="2"/>
              <a:cs typeface="Times New Roman" panose="02020603050405020304" pitchFamily="18" charset="0"/>
            </a:endParaRPr>
          </a:p>
        </p:txBody>
      </p:sp>
      <p:sp>
        <p:nvSpPr>
          <p:cNvPr id="300" name="object 22">
            <a:extLst>
              <a:ext uri="{FF2B5EF4-FFF2-40B4-BE49-F238E27FC236}">
                <a16:creationId xmlns:a16="http://schemas.microsoft.com/office/drawing/2014/main" id="{0B6E6E23-FBC0-9C64-C58A-500742C830B7}"/>
              </a:ext>
            </a:extLst>
          </p:cNvPr>
          <p:cNvSpPr/>
          <p:nvPr/>
        </p:nvSpPr>
        <p:spPr>
          <a:xfrm>
            <a:off x="1785315" y="2191701"/>
            <a:ext cx="0" cy="1246823"/>
          </a:xfrm>
          <a:custGeom>
            <a:avLst/>
            <a:gdLst/>
            <a:ahLst/>
            <a:cxnLst/>
            <a:rect l="l" t="t" r="r" b="b"/>
            <a:pathLst>
              <a:path h="1662429">
                <a:moveTo>
                  <a:pt x="0" y="0"/>
                </a:moveTo>
                <a:lnTo>
                  <a:pt x="0" y="1661918"/>
                </a:lnTo>
              </a:path>
            </a:pathLst>
          </a:custGeom>
          <a:ln w="19050">
            <a:solidFill>
              <a:srgbClr val="1276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23">
            <a:extLst>
              <a:ext uri="{FF2B5EF4-FFF2-40B4-BE49-F238E27FC236}">
                <a16:creationId xmlns:a16="http://schemas.microsoft.com/office/drawing/2014/main" id="{028128E7-4EEE-F511-FFB9-7ECDF9CDEBEB}"/>
              </a:ext>
            </a:extLst>
          </p:cNvPr>
          <p:cNvSpPr/>
          <p:nvPr/>
        </p:nvSpPr>
        <p:spPr>
          <a:xfrm>
            <a:off x="1755026" y="3480431"/>
            <a:ext cx="53816" cy="52864"/>
          </a:xfrm>
          <a:custGeom>
            <a:avLst/>
            <a:gdLst/>
            <a:ahLst/>
            <a:cxnLst/>
            <a:rect l="l" t="t" r="r" b="b"/>
            <a:pathLst>
              <a:path w="71755" h="70485">
                <a:moveTo>
                  <a:pt x="71628" y="0"/>
                </a:moveTo>
                <a:lnTo>
                  <a:pt x="0" y="0"/>
                </a:lnTo>
                <a:lnTo>
                  <a:pt x="0" y="70104"/>
                </a:lnTo>
                <a:lnTo>
                  <a:pt x="71628" y="70104"/>
                </a:lnTo>
                <a:lnTo>
                  <a:pt x="71628" y="0"/>
                </a:lnTo>
                <a:close/>
              </a:path>
            </a:pathLst>
          </a:custGeom>
          <a:solidFill>
            <a:srgbClr val="127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2" name="object 24">
            <a:extLst>
              <a:ext uri="{FF2B5EF4-FFF2-40B4-BE49-F238E27FC236}">
                <a16:creationId xmlns:a16="http://schemas.microsoft.com/office/drawing/2014/main" id="{6584E099-74ED-EB59-73E1-C0FF1B4F7C33}"/>
              </a:ext>
            </a:extLst>
          </p:cNvPr>
          <p:cNvGrpSpPr/>
          <p:nvPr/>
        </p:nvGrpSpPr>
        <p:grpSpPr>
          <a:xfrm>
            <a:off x="2589701" y="3575300"/>
            <a:ext cx="642461" cy="1671638"/>
            <a:chOff x="2012060" y="3957828"/>
            <a:chExt cx="856615" cy="2228850"/>
          </a:xfrm>
        </p:grpSpPr>
        <p:sp>
          <p:nvSpPr>
            <p:cNvPr id="303" name="object 25">
              <a:extLst>
                <a:ext uri="{FF2B5EF4-FFF2-40B4-BE49-F238E27FC236}">
                  <a16:creationId xmlns:a16="http://schemas.microsoft.com/office/drawing/2014/main" id="{12D6D928-AE61-126B-F220-E6CDEB87867B}"/>
                </a:ext>
              </a:extLst>
            </p:cNvPr>
            <p:cNvSpPr/>
            <p:nvPr/>
          </p:nvSpPr>
          <p:spPr>
            <a:xfrm>
              <a:off x="2021585" y="3957828"/>
              <a:ext cx="0" cy="2228850"/>
            </a:xfrm>
            <a:custGeom>
              <a:avLst/>
              <a:gdLst/>
              <a:ahLst/>
              <a:cxnLst/>
              <a:rect l="l" t="t" r="r" b="b"/>
              <a:pathLst>
                <a:path h="2228850">
                  <a:moveTo>
                    <a:pt x="0" y="0"/>
                  </a:moveTo>
                  <a:lnTo>
                    <a:pt x="0" y="2228331"/>
                  </a:lnTo>
                </a:path>
              </a:pathLst>
            </a:custGeom>
            <a:ln w="19050">
              <a:solidFill>
                <a:srgbClr val="127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26">
              <a:extLst>
                <a:ext uri="{FF2B5EF4-FFF2-40B4-BE49-F238E27FC236}">
                  <a16:creationId xmlns:a16="http://schemas.microsoft.com/office/drawing/2014/main" id="{554AE98F-7CE0-9A6D-A4C8-04E6AD3839A8}"/>
                </a:ext>
              </a:extLst>
            </p:cNvPr>
            <p:cNvSpPr/>
            <p:nvPr/>
          </p:nvSpPr>
          <p:spPr>
            <a:xfrm>
              <a:off x="2020823" y="5715000"/>
              <a:ext cx="847725" cy="471170"/>
            </a:xfrm>
            <a:custGeom>
              <a:avLst/>
              <a:gdLst/>
              <a:ahLst/>
              <a:cxnLst/>
              <a:rect l="l" t="t" r="r" b="b"/>
              <a:pathLst>
                <a:path w="847725" h="471170">
                  <a:moveTo>
                    <a:pt x="713701" y="0"/>
                  </a:moveTo>
                  <a:lnTo>
                    <a:pt x="0" y="0"/>
                  </a:lnTo>
                  <a:lnTo>
                    <a:pt x="0" y="470916"/>
                  </a:lnTo>
                  <a:lnTo>
                    <a:pt x="713701" y="470916"/>
                  </a:lnTo>
                  <a:lnTo>
                    <a:pt x="847344" y="235458"/>
                  </a:lnTo>
                  <a:lnTo>
                    <a:pt x="713701" y="0"/>
                  </a:lnTo>
                  <a:close/>
                </a:path>
              </a:pathLst>
            </a:custGeom>
            <a:solidFill>
              <a:srgbClr val="127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5" name="object 27">
            <a:extLst>
              <a:ext uri="{FF2B5EF4-FFF2-40B4-BE49-F238E27FC236}">
                <a16:creationId xmlns:a16="http://schemas.microsoft.com/office/drawing/2014/main" id="{D2CD6DFE-E140-BE37-2968-E7E9FC157EA6}"/>
              </a:ext>
            </a:extLst>
          </p:cNvPr>
          <p:cNvSpPr txBox="1"/>
          <p:nvPr/>
        </p:nvSpPr>
        <p:spPr>
          <a:xfrm>
            <a:off x="2689896" y="4948146"/>
            <a:ext cx="431006" cy="2173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713"/>
              </a:lnSpc>
              <a:spcBef>
                <a:spcPts val="75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Február </a:t>
            </a:r>
            <a:r>
              <a:rPr sz="600" spc="-86" dirty="0">
                <a:solidFill>
                  <a:srgbClr val="FFFFFF"/>
                </a:solidFill>
                <a:latin typeface="Verdana"/>
                <a:cs typeface="Verdana"/>
              </a:rPr>
              <a:t>15.</a:t>
            </a:r>
            <a:endParaRPr sz="600" dirty="0">
              <a:latin typeface="Verdana"/>
              <a:cs typeface="Verdana"/>
            </a:endParaRPr>
          </a:p>
          <a:p>
            <a:pPr marL="9525">
              <a:lnSpc>
                <a:spcPts val="982"/>
              </a:lnSpc>
            </a:pPr>
            <a:r>
              <a:rPr sz="825" b="1" spc="-15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lang="hu-HU" sz="825" b="1" spc="-1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825" dirty="0">
              <a:latin typeface="Tahoma"/>
              <a:cs typeface="Tahoma"/>
            </a:endParaRPr>
          </a:p>
        </p:txBody>
      </p:sp>
      <p:sp>
        <p:nvSpPr>
          <p:cNvPr id="306" name="object 28">
            <a:extLst>
              <a:ext uri="{FF2B5EF4-FFF2-40B4-BE49-F238E27FC236}">
                <a16:creationId xmlns:a16="http://schemas.microsoft.com/office/drawing/2014/main" id="{33C88484-3A24-64EE-1412-E1810CD4825E}"/>
              </a:ext>
            </a:extLst>
          </p:cNvPr>
          <p:cNvSpPr/>
          <p:nvPr/>
        </p:nvSpPr>
        <p:spPr>
          <a:xfrm>
            <a:off x="2567698" y="3480431"/>
            <a:ext cx="52864" cy="52864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4" y="0"/>
                </a:moveTo>
                <a:lnTo>
                  <a:pt x="0" y="0"/>
                </a:lnTo>
                <a:lnTo>
                  <a:pt x="0" y="70104"/>
                </a:lnTo>
                <a:lnTo>
                  <a:pt x="70104" y="70104"/>
                </a:lnTo>
                <a:lnTo>
                  <a:pt x="70104" y="0"/>
                </a:lnTo>
                <a:close/>
              </a:path>
            </a:pathLst>
          </a:custGeom>
          <a:solidFill>
            <a:srgbClr val="127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7" name="object 29">
            <a:extLst>
              <a:ext uri="{FF2B5EF4-FFF2-40B4-BE49-F238E27FC236}">
                <a16:creationId xmlns:a16="http://schemas.microsoft.com/office/drawing/2014/main" id="{0EAA83DD-2DA0-093A-3CB0-3CC7B7E4656B}"/>
              </a:ext>
            </a:extLst>
          </p:cNvPr>
          <p:cNvGrpSpPr/>
          <p:nvPr/>
        </p:nvGrpSpPr>
        <p:grpSpPr>
          <a:xfrm>
            <a:off x="3873290" y="2529454"/>
            <a:ext cx="667226" cy="908685"/>
            <a:chOff x="3723513" y="2563367"/>
            <a:chExt cx="889635" cy="1211580"/>
          </a:xfrm>
        </p:grpSpPr>
        <p:sp>
          <p:nvSpPr>
            <p:cNvPr id="308" name="object 30">
              <a:extLst>
                <a:ext uri="{FF2B5EF4-FFF2-40B4-BE49-F238E27FC236}">
                  <a16:creationId xmlns:a16="http://schemas.microsoft.com/office/drawing/2014/main" id="{297CD384-B5BB-08D3-6B63-6340ED003E3E}"/>
                </a:ext>
              </a:extLst>
            </p:cNvPr>
            <p:cNvSpPr/>
            <p:nvPr/>
          </p:nvSpPr>
          <p:spPr>
            <a:xfrm>
              <a:off x="3733038" y="2564127"/>
              <a:ext cx="0" cy="1210945"/>
            </a:xfrm>
            <a:custGeom>
              <a:avLst/>
              <a:gdLst/>
              <a:ahLst/>
              <a:cxnLst/>
              <a:rect l="l" t="t" r="r" b="b"/>
              <a:pathLst>
                <a:path h="1210945">
                  <a:moveTo>
                    <a:pt x="0" y="0"/>
                  </a:moveTo>
                  <a:lnTo>
                    <a:pt x="0" y="1210820"/>
                  </a:lnTo>
                </a:path>
              </a:pathLst>
            </a:custGeom>
            <a:ln w="19050">
              <a:solidFill>
                <a:srgbClr val="127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1">
              <a:extLst>
                <a:ext uri="{FF2B5EF4-FFF2-40B4-BE49-F238E27FC236}">
                  <a16:creationId xmlns:a16="http://schemas.microsoft.com/office/drawing/2014/main" id="{947DB5AB-8FDC-F47F-CF2E-7E78689FC149}"/>
                </a:ext>
              </a:extLst>
            </p:cNvPr>
            <p:cNvSpPr/>
            <p:nvPr/>
          </p:nvSpPr>
          <p:spPr>
            <a:xfrm>
              <a:off x="3732276" y="2563367"/>
              <a:ext cx="881380" cy="451484"/>
            </a:xfrm>
            <a:custGeom>
              <a:avLst/>
              <a:gdLst/>
              <a:ahLst/>
              <a:cxnLst/>
              <a:rect l="l" t="t" r="r" b="b"/>
              <a:pathLst>
                <a:path w="881379" h="451485">
                  <a:moveTo>
                    <a:pt x="752856" y="0"/>
                  </a:moveTo>
                  <a:lnTo>
                    <a:pt x="0" y="0"/>
                  </a:lnTo>
                  <a:lnTo>
                    <a:pt x="0" y="451104"/>
                  </a:lnTo>
                  <a:lnTo>
                    <a:pt x="752856" y="451104"/>
                  </a:lnTo>
                  <a:lnTo>
                    <a:pt x="880872" y="225552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1276C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0" name="object 32">
            <a:extLst>
              <a:ext uri="{FF2B5EF4-FFF2-40B4-BE49-F238E27FC236}">
                <a16:creationId xmlns:a16="http://schemas.microsoft.com/office/drawing/2014/main" id="{F664ADAF-CAF7-AC28-22D3-B4E8D8AC5DAE}"/>
              </a:ext>
            </a:extLst>
          </p:cNvPr>
          <p:cNvSpPr txBox="1"/>
          <p:nvPr/>
        </p:nvSpPr>
        <p:spPr>
          <a:xfrm>
            <a:off x="3972834" y="2577004"/>
            <a:ext cx="285750" cy="21778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713"/>
              </a:lnSpc>
              <a:spcBef>
                <a:spcPts val="79"/>
              </a:spcBef>
            </a:pPr>
            <a:r>
              <a:rPr sz="600" spc="-8" dirty="0">
                <a:solidFill>
                  <a:srgbClr val="FFFFFF"/>
                </a:solidFill>
                <a:latin typeface="Verdana"/>
                <a:cs typeface="Verdana"/>
              </a:rPr>
              <a:t>Április</a:t>
            </a:r>
            <a:endParaRPr sz="600" dirty="0">
              <a:latin typeface="Verdana"/>
              <a:cs typeface="Verdana"/>
            </a:endParaRPr>
          </a:p>
          <a:p>
            <a:pPr marL="9525">
              <a:lnSpc>
                <a:spcPts val="982"/>
              </a:lnSpc>
            </a:pPr>
            <a:r>
              <a:rPr sz="825" b="1" spc="-15" dirty="0">
                <a:solidFill>
                  <a:srgbClr val="FFFFFF"/>
                </a:solidFill>
                <a:latin typeface="Pte Sans" pitchFamily="2" charset="2"/>
                <a:cs typeface="Tahoma"/>
              </a:rPr>
              <a:t>202</a:t>
            </a:r>
            <a:r>
              <a:rPr lang="hu-HU" sz="825" b="1" spc="-1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825" dirty="0">
              <a:latin typeface="Tahoma"/>
              <a:cs typeface="Tahoma"/>
            </a:endParaRPr>
          </a:p>
        </p:txBody>
      </p:sp>
      <p:sp>
        <p:nvSpPr>
          <p:cNvPr id="311" name="object 33">
            <a:extLst>
              <a:ext uri="{FF2B5EF4-FFF2-40B4-BE49-F238E27FC236}">
                <a16:creationId xmlns:a16="http://schemas.microsoft.com/office/drawing/2014/main" id="{895FE4F5-E147-89B9-2256-88D10FFFF0D5}"/>
              </a:ext>
            </a:extLst>
          </p:cNvPr>
          <p:cNvSpPr/>
          <p:nvPr/>
        </p:nvSpPr>
        <p:spPr>
          <a:xfrm>
            <a:off x="3854716" y="3480431"/>
            <a:ext cx="52864" cy="52864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127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2" name="object 34">
            <a:extLst>
              <a:ext uri="{FF2B5EF4-FFF2-40B4-BE49-F238E27FC236}">
                <a16:creationId xmlns:a16="http://schemas.microsoft.com/office/drawing/2014/main" id="{B258B46E-8704-CE6F-E742-E9D5D3F0325D}"/>
              </a:ext>
            </a:extLst>
          </p:cNvPr>
          <p:cNvGrpSpPr/>
          <p:nvPr/>
        </p:nvGrpSpPr>
        <p:grpSpPr>
          <a:xfrm>
            <a:off x="4935137" y="3575301"/>
            <a:ext cx="655796" cy="1219676"/>
            <a:chOff x="5139309" y="3957828"/>
            <a:chExt cx="874394" cy="1626235"/>
          </a:xfrm>
        </p:grpSpPr>
        <p:sp>
          <p:nvSpPr>
            <p:cNvPr id="313" name="object 35">
              <a:extLst>
                <a:ext uri="{FF2B5EF4-FFF2-40B4-BE49-F238E27FC236}">
                  <a16:creationId xmlns:a16="http://schemas.microsoft.com/office/drawing/2014/main" id="{CFEDAF69-465F-B6F1-8123-65F25161871C}"/>
                </a:ext>
              </a:extLst>
            </p:cNvPr>
            <p:cNvSpPr/>
            <p:nvPr/>
          </p:nvSpPr>
          <p:spPr>
            <a:xfrm>
              <a:off x="5148834" y="3957828"/>
              <a:ext cx="0" cy="1605915"/>
            </a:xfrm>
            <a:custGeom>
              <a:avLst/>
              <a:gdLst/>
              <a:ahLst/>
              <a:cxnLst/>
              <a:rect l="l" t="t" r="r" b="b"/>
              <a:pathLst>
                <a:path h="1605914">
                  <a:moveTo>
                    <a:pt x="0" y="0"/>
                  </a:moveTo>
                  <a:lnTo>
                    <a:pt x="0" y="1605640"/>
                  </a:lnTo>
                </a:path>
              </a:pathLst>
            </a:custGeom>
            <a:ln w="19050">
              <a:solidFill>
                <a:srgbClr val="127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6">
              <a:extLst>
                <a:ext uri="{FF2B5EF4-FFF2-40B4-BE49-F238E27FC236}">
                  <a16:creationId xmlns:a16="http://schemas.microsoft.com/office/drawing/2014/main" id="{BF264191-0B7E-E7A9-E3D9-61E6E0FF907E}"/>
                </a:ext>
              </a:extLst>
            </p:cNvPr>
            <p:cNvSpPr/>
            <p:nvPr/>
          </p:nvSpPr>
          <p:spPr>
            <a:xfrm>
              <a:off x="5148072" y="5085588"/>
              <a:ext cx="866140" cy="498475"/>
            </a:xfrm>
            <a:custGeom>
              <a:avLst/>
              <a:gdLst/>
              <a:ahLst/>
              <a:cxnLst/>
              <a:rect l="l" t="t" r="r" b="b"/>
              <a:pathLst>
                <a:path w="866139" h="498475">
                  <a:moveTo>
                    <a:pt x="724217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724217" y="498348"/>
                  </a:lnTo>
                  <a:lnTo>
                    <a:pt x="865632" y="249174"/>
                  </a:lnTo>
                  <a:lnTo>
                    <a:pt x="724217" y="0"/>
                  </a:lnTo>
                  <a:close/>
                </a:path>
              </a:pathLst>
            </a:custGeom>
            <a:solidFill>
              <a:srgbClr val="127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5" name="object 37">
            <a:extLst>
              <a:ext uri="{FF2B5EF4-FFF2-40B4-BE49-F238E27FC236}">
                <a16:creationId xmlns:a16="http://schemas.microsoft.com/office/drawing/2014/main" id="{D4F4ECF4-1201-CEB4-667C-583F7EAB48F1}"/>
              </a:ext>
            </a:extLst>
          </p:cNvPr>
          <p:cNvSpPr txBox="1"/>
          <p:nvPr/>
        </p:nvSpPr>
        <p:spPr>
          <a:xfrm>
            <a:off x="5035493" y="4440552"/>
            <a:ext cx="285750" cy="312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2383">
              <a:spcBef>
                <a:spcPts val="75"/>
              </a:spcBef>
            </a:pPr>
            <a:r>
              <a:rPr sz="600" spc="-8" dirty="0">
                <a:solidFill>
                  <a:srgbClr val="FFFFFF"/>
                </a:solidFill>
                <a:latin typeface="Verdana"/>
                <a:cs typeface="Verdana"/>
              </a:rPr>
              <a:t>Május- </a:t>
            </a:r>
            <a:r>
              <a:rPr sz="600" spc="-8" dirty="0">
                <a:solidFill>
                  <a:srgbClr val="FFFFFF"/>
                </a:solidFill>
                <a:latin typeface="Pte Sans" pitchFamily="2" charset="2"/>
                <a:cs typeface="Verdana"/>
              </a:rPr>
              <a:t>Június</a:t>
            </a:r>
            <a:endParaRPr sz="600" dirty="0">
              <a:latin typeface="Pte Sans" pitchFamily="2" charset="2"/>
              <a:cs typeface="Verdana"/>
            </a:endParaRPr>
          </a:p>
          <a:p>
            <a:pPr marL="9525">
              <a:lnSpc>
                <a:spcPts val="971"/>
              </a:lnSpc>
            </a:pPr>
            <a:r>
              <a:rPr lang="hu-HU" sz="825" b="1" spc="-15" dirty="0">
                <a:solidFill>
                  <a:srgbClr val="FFFFFF"/>
                </a:solidFill>
                <a:latin typeface="Tahoma"/>
                <a:cs typeface="Tahoma"/>
              </a:rPr>
              <a:t>2026</a:t>
            </a:r>
            <a:endParaRPr sz="825" dirty="0">
              <a:latin typeface="Tahoma"/>
              <a:cs typeface="Tahoma"/>
            </a:endParaRPr>
          </a:p>
        </p:txBody>
      </p:sp>
      <p:sp>
        <p:nvSpPr>
          <p:cNvPr id="316" name="object 38">
            <a:extLst>
              <a:ext uri="{FF2B5EF4-FFF2-40B4-BE49-F238E27FC236}">
                <a16:creationId xmlns:a16="http://schemas.microsoft.com/office/drawing/2014/main" id="{A24AC87A-8A0A-7F3B-D8BB-74BA3CBE9409}"/>
              </a:ext>
            </a:extLst>
          </p:cNvPr>
          <p:cNvSpPr/>
          <p:nvPr/>
        </p:nvSpPr>
        <p:spPr>
          <a:xfrm>
            <a:off x="4915420" y="3480431"/>
            <a:ext cx="52864" cy="52864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127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7" name="object 39">
            <a:extLst>
              <a:ext uri="{FF2B5EF4-FFF2-40B4-BE49-F238E27FC236}">
                <a16:creationId xmlns:a16="http://schemas.microsoft.com/office/drawing/2014/main" id="{C5B9A643-41F2-FD98-79CC-64DE5A8C7453}"/>
              </a:ext>
            </a:extLst>
          </p:cNvPr>
          <p:cNvGrpSpPr/>
          <p:nvPr/>
        </p:nvGrpSpPr>
        <p:grpSpPr>
          <a:xfrm>
            <a:off x="5947835" y="2241420"/>
            <a:ext cx="621506" cy="1196816"/>
            <a:chOff x="6489572" y="2179320"/>
            <a:chExt cx="828675" cy="1595755"/>
          </a:xfrm>
        </p:grpSpPr>
        <p:sp>
          <p:nvSpPr>
            <p:cNvPr id="318" name="object 40">
              <a:extLst>
                <a:ext uri="{FF2B5EF4-FFF2-40B4-BE49-F238E27FC236}">
                  <a16:creationId xmlns:a16="http://schemas.microsoft.com/office/drawing/2014/main" id="{E6B23280-3565-D6D8-F8E5-050889E86979}"/>
                </a:ext>
              </a:extLst>
            </p:cNvPr>
            <p:cNvSpPr/>
            <p:nvPr/>
          </p:nvSpPr>
          <p:spPr>
            <a:xfrm>
              <a:off x="6499097" y="2207515"/>
              <a:ext cx="0" cy="1567815"/>
            </a:xfrm>
            <a:custGeom>
              <a:avLst/>
              <a:gdLst/>
              <a:ahLst/>
              <a:cxnLst/>
              <a:rect l="l" t="t" r="r" b="b"/>
              <a:pathLst>
                <a:path h="1567814">
                  <a:moveTo>
                    <a:pt x="0" y="0"/>
                  </a:moveTo>
                  <a:lnTo>
                    <a:pt x="0" y="1567432"/>
                  </a:lnTo>
                </a:path>
              </a:pathLst>
            </a:custGeom>
            <a:ln w="19050">
              <a:solidFill>
                <a:srgbClr val="127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41">
              <a:extLst>
                <a:ext uri="{FF2B5EF4-FFF2-40B4-BE49-F238E27FC236}">
                  <a16:creationId xmlns:a16="http://schemas.microsoft.com/office/drawing/2014/main" id="{5229DF5F-ACA7-FA6E-2D5E-661E9811AAA4}"/>
                </a:ext>
              </a:extLst>
            </p:cNvPr>
            <p:cNvSpPr/>
            <p:nvPr/>
          </p:nvSpPr>
          <p:spPr>
            <a:xfrm>
              <a:off x="6498335" y="2179320"/>
              <a:ext cx="820419" cy="439420"/>
            </a:xfrm>
            <a:custGeom>
              <a:avLst/>
              <a:gdLst/>
              <a:ahLst/>
              <a:cxnLst/>
              <a:rect l="l" t="t" r="r" b="b"/>
              <a:pathLst>
                <a:path w="820420" h="439419">
                  <a:moveTo>
                    <a:pt x="695363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695363" y="438912"/>
                  </a:lnTo>
                  <a:lnTo>
                    <a:pt x="819912" y="219456"/>
                  </a:lnTo>
                  <a:lnTo>
                    <a:pt x="695363" y="0"/>
                  </a:lnTo>
                  <a:close/>
                </a:path>
              </a:pathLst>
            </a:custGeom>
            <a:solidFill>
              <a:srgbClr val="127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0" name="object 42">
            <a:extLst>
              <a:ext uri="{FF2B5EF4-FFF2-40B4-BE49-F238E27FC236}">
                <a16:creationId xmlns:a16="http://schemas.microsoft.com/office/drawing/2014/main" id="{97190EFD-9482-D7BA-512B-6082AEAAEBD6}"/>
              </a:ext>
            </a:extLst>
          </p:cNvPr>
          <p:cNvSpPr txBox="1"/>
          <p:nvPr/>
        </p:nvSpPr>
        <p:spPr>
          <a:xfrm>
            <a:off x="6047649" y="2284817"/>
            <a:ext cx="285750" cy="21778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713"/>
              </a:lnSpc>
              <a:spcBef>
                <a:spcPts val="79"/>
              </a:spcBef>
            </a:pPr>
            <a:r>
              <a:rPr sz="600" spc="-8" dirty="0">
                <a:solidFill>
                  <a:srgbClr val="FFFFFF"/>
                </a:solidFill>
                <a:latin typeface="Verdana"/>
                <a:cs typeface="Verdana"/>
              </a:rPr>
              <a:t>Július</a:t>
            </a:r>
            <a:endParaRPr sz="600" dirty="0">
              <a:latin typeface="Verdana"/>
              <a:cs typeface="Verdana"/>
            </a:endParaRPr>
          </a:p>
          <a:p>
            <a:pPr marL="9525">
              <a:lnSpc>
                <a:spcPts val="982"/>
              </a:lnSpc>
            </a:pPr>
            <a:r>
              <a:rPr sz="825" b="1" spc="-15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lang="hu-HU" sz="825" b="1" spc="-1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825" dirty="0">
              <a:latin typeface="Tahoma"/>
              <a:cs typeface="Tahoma"/>
            </a:endParaRPr>
          </a:p>
        </p:txBody>
      </p:sp>
      <p:sp>
        <p:nvSpPr>
          <p:cNvPr id="321" name="object 43">
            <a:extLst>
              <a:ext uri="{FF2B5EF4-FFF2-40B4-BE49-F238E27FC236}">
                <a16:creationId xmlns:a16="http://schemas.microsoft.com/office/drawing/2014/main" id="{1BADB2D0-082D-E341-95BA-DF1D7CE437CF}"/>
              </a:ext>
            </a:extLst>
          </p:cNvPr>
          <p:cNvSpPr/>
          <p:nvPr/>
        </p:nvSpPr>
        <p:spPr>
          <a:xfrm>
            <a:off x="5928118" y="3480431"/>
            <a:ext cx="52864" cy="52864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4" y="0"/>
                </a:moveTo>
                <a:lnTo>
                  <a:pt x="0" y="0"/>
                </a:lnTo>
                <a:lnTo>
                  <a:pt x="0" y="70104"/>
                </a:lnTo>
                <a:lnTo>
                  <a:pt x="70104" y="70104"/>
                </a:lnTo>
                <a:lnTo>
                  <a:pt x="70104" y="0"/>
                </a:lnTo>
                <a:close/>
              </a:path>
            </a:pathLst>
          </a:custGeom>
          <a:solidFill>
            <a:srgbClr val="127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44">
            <a:extLst>
              <a:ext uri="{FF2B5EF4-FFF2-40B4-BE49-F238E27FC236}">
                <a16:creationId xmlns:a16="http://schemas.microsoft.com/office/drawing/2014/main" id="{D7EF5282-0078-9AF3-9814-C8A5C4C81CAA}"/>
              </a:ext>
            </a:extLst>
          </p:cNvPr>
          <p:cNvSpPr txBox="1"/>
          <p:nvPr/>
        </p:nvSpPr>
        <p:spPr>
          <a:xfrm>
            <a:off x="7044154" y="4168149"/>
            <a:ext cx="892021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b="1" spc="-8" dirty="0" err="1">
                <a:latin typeface="Pte Sans" pitchFamily="2" charset="2"/>
                <a:cs typeface="Times New Roman" panose="02020603050405020304" pitchFamily="18" charset="0"/>
              </a:rPr>
              <a:t>Ponthatárok</a:t>
            </a:r>
            <a:r>
              <a:rPr sz="900" b="1" spc="-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b="1" spc="-8" dirty="0" err="1">
                <a:latin typeface="Pte Sans" pitchFamily="2" charset="2"/>
                <a:cs typeface="Times New Roman" panose="02020603050405020304" pitchFamily="18" charset="0"/>
              </a:rPr>
              <a:t>kihirdetése</a:t>
            </a:r>
            <a:r>
              <a:rPr lang="hu-HU" sz="900" b="1" spc="-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lang="hu-HU" sz="900" spc="-8" dirty="0">
                <a:latin typeface="Pte Sans" pitchFamily="2" charset="2"/>
                <a:cs typeface="Times New Roman" panose="02020603050405020304" pitchFamily="18" charset="0"/>
              </a:rPr>
              <a:t>2026.</a:t>
            </a: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-8" dirty="0" err="1">
                <a:latin typeface="Pte Sans" pitchFamily="2" charset="2"/>
                <a:cs typeface="Times New Roman" panose="02020603050405020304" pitchFamily="18" charset="0"/>
              </a:rPr>
              <a:t>július</a:t>
            </a:r>
            <a:r>
              <a:rPr sz="900" spc="-86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lang="hu-HU" sz="900" spc="-15" dirty="0">
                <a:latin typeface="Pte Sans" pitchFamily="2" charset="2"/>
                <a:cs typeface="Times New Roman" panose="02020603050405020304" pitchFamily="18" charset="0"/>
              </a:rPr>
              <a:t> vége</a:t>
            </a:r>
            <a:endParaRPr sz="900" dirty="0">
              <a:latin typeface="Pte Sans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323" name="object 45">
            <a:extLst>
              <a:ext uri="{FF2B5EF4-FFF2-40B4-BE49-F238E27FC236}">
                <a16:creationId xmlns:a16="http://schemas.microsoft.com/office/drawing/2014/main" id="{AEC763B0-DBCC-7FE7-82FB-CFA105C59DF5}"/>
              </a:ext>
            </a:extLst>
          </p:cNvPr>
          <p:cNvGrpSpPr/>
          <p:nvPr/>
        </p:nvGrpSpPr>
        <p:grpSpPr>
          <a:xfrm>
            <a:off x="6855377" y="3581014"/>
            <a:ext cx="566738" cy="1467803"/>
            <a:chOff x="7699629" y="3965447"/>
            <a:chExt cx="755650" cy="1957070"/>
          </a:xfrm>
        </p:grpSpPr>
        <p:sp>
          <p:nvSpPr>
            <p:cNvPr id="324" name="object 46">
              <a:extLst>
                <a:ext uri="{FF2B5EF4-FFF2-40B4-BE49-F238E27FC236}">
                  <a16:creationId xmlns:a16="http://schemas.microsoft.com/office/drawing/2014/main" id="{D6F0BF09-9A63-DA84-C31F-8B2F1B3FE303}"/>
                </a:ext>
              </a:extLst>
            </p:cNvPr>
            <p:cNvSpPr/>
            <p:nvPr/>
          </p:nvSpPr>
          <p:spPr>
            <a:xfrm>
              <a:off x="7709154" y="3965447"/>
              <a:ext cx="0" cy="1950085"/>
            </a:xfrm>
            <a:custGeom>
              <a:avLst/>
              <a:gdLst/>
              <a:ahLst/>
              <a:cxnLst/>
              <a:rect l="l" t="t" r="r" b="b"/>
              <a:pathLst>
                <a:path h="1950085">
                  <a:moveTo>
                    <a:pt x="0" y="0"/>
                  </a:moveTo>
                  <a:lnTo>
                    <a:pt x="0" y="1949479"/>
                  </a:lnTo>
                </a:path>
              </a:pathLst>
            </a:custGeom>
            <a:ln w="19050">
              <a:solidFill>
                <a:srgbClr val="127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47">
              <a:extLst>
                <a:ext uri="{FF2B5EF4-FFF2-40B4-BE49-F238E27FC236}">
                  <a16:creationId xmlns:a16="http://schemas.microsoft.com/office/drawing/2014/main" id="{8B036F5E-428B-FE51-263B-1CB71451BA14}"/>
                </a:ext>
              </a:extLst>
            </p:cNvPr>
            <p:cNvSpPr/>
            <p:nvPr/>
          </p:nvSpPr>
          <p:spPr>
            <a:xfrm>
              <a:off x="7708392" y="5507735"/>
              <a:ext cx="746760" cy="414655"/>
            </a:xfrm>
            <a:custGeom>
              <a:avLst/>
              <a:gdLst/>
              <a:ahLst/>
              <a:cxnLst/>
              <a:rect l="l" t="t" r="r" b="b"/>
              <a:pathLst>
                <a:path w="746759" h="414654">
                  <a:moveTo>
                    <a:pt x="629119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629119" y="414528"/>
                  </a:lnTo>
                  <a:lnTo>
                    <a:pt x="746760" y="207264"/>
                  </a:lnTo>
                  <a:lnTo>
                    <a:pt x="629119" y="0"/>
                  </a:lnTo>
                  <a:close/>
                </a:path>
              </a:pathLst>
            </a:custGeom>
            <a:solidFill>
              <a:srgbClr val="127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6" name="object 48">
            <a:extLst>
              <a:ext uri="{FF2B5EF4-FFF2-40B4-BE49-F238E27FC236}">
                <a16:creationId xmlns:a16="http://schemas.microsoft.com/office/drawing/2014/main" id="{7AF6FA0C-9B23-6413-2608-E516F0A70017}"/>
              </a:ext>
            </a:extLst>
          </p:cNvPr>
          <p:cNvSpPr txBox="1"/>
          <p:nvPr/>
        </p:nvSpPr>
        <p:spPr>
          <a:xfrm>
            <a:off x="6955796" y="4771479"/>
            <a:ext cx="285750" cy="2173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713"/>
              </a:lnSpc>
              <a:spcBef>
                <a:spcPts val="75"/>
              </a:spcBef>
            </a:pPr>
            <a:r>
              <a:rPr sz="600" spc="-8" dirty="0" err="1">
                <a:solidFill>
                  <a:srgbClr val="FFFFFF"/>
                </a:solidFill>
                <a:latin typeface="Pte Sans" pitchFamily="2" charset="2"/>
                <a:cs typeface="Verdana"/>
              </a:rPr>
              <a:t>Júliu</a:t>
            </a:r>
            <a:r>
              <a:rPr lang="hu-HU" sz="600" spc="-8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600" dirty="0">
              <a:latin typeface="Verdana"/>
              <a:cs typeface="Verdana"/>
            </a:endParaRPr>
          </a:p>
          <a:p>
            <a:pPr marL="9525">
              <a:lnSpc>
                <a:spcPts val="982"/>
              </a:lnSpc>
            </a:pPr>
            <a:r>
              <a:rPr sz="825" b="1" spc="-15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lang="hu-HU" sz="825" b="1" spc="-1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825" dirty="0">
              <a:latin typeface="Tahoma"/>
              <a:cs typeface="Tahoma"/>
            </a:endParaRPr>
          </a:p>
        </p:txBody>
      </p:sp>
      <p:sp>
        <p:nvSpPr>
          <p:cNvPr id="327" name="object 49">
            <a:extLst>
              <a:ext uri="{FF2B5EF4-FFF2-40B4-BE49-F238E27FC236}">
                <a16:creationId xmlns:a16="http://schemas.microsoft.com/office/drawing/2014/main" id="{849DFC29-3BEB-CD3C-AA45-8357498CBC96}"/>
              </a:ext>
            </a:extLst>
          </p:cNvPr>
          <p:cNvSpPr/>
          <p:nvPr/>
        </p:nvSpPr>
        <p:spPr>
          <a:xfrm>
            <a:off x="6835660" y="3486146"/>
            <a:ext cx="52864" cy="52864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127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50">
            <a:extLst>
              <a:ext uri="{FF2B5EF4-FFF2-40B4-BE49-F238E27FC236}">
                <a16:creationId xmlns:a16="http://schemas.microsoft.com/office/drawing/2014/main" id="{4CC20AAB-FE50-2387-A15F-C871AB643545}"/>
              </a:ext>
            </a:extLst>
          </p:cNvPr>
          <p:cNvSpPr txBox="1"/>
          <p:nvPr/>
        </p:nvSpPr>
        <p:spPr>
          <a:xfrm>
            <a:off x="7938903" y="2222012"/>
            <a:ext cx="971074" cy="42559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Besorolási</a:t>
            </a:r>
            <a:r>
              <a:rPr sz="900" spc="-3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döntés, </a:t>
            </a:r>
            <a:r>
              <a:rPr sz="900" dirty="0">
                <a:latin typeface="Pte Sans" pitchFamily="2" charset="2"/>
                <a:cs typeface="Times New Roman" panose="02020603050405020304" pitchFamily="18" charset="0"/>
              </a:rPr>
              <a:t>valamint</a:t>
            </a:r>
            <a:r>
              <a:rPr sz="900" spc="-56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felvételi határozat</a:t>
            </a:r>
            <a:r>
              <a:rPr sz="900" spc="-34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közlése</a:t>
            </a:r>
            <a:endParaRPr sz="900" dirty="0">
              <a:latin typeface="Pte Sans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329" name="object 51">
            <a:extLst>
              <a:ext uri="{FF2B5EF4-FFF2-40B4-BE49-F238E27FC236}">
                <a16:creationId xmlns:a16="http://schemas.microsoft.com/office/drawing/2014/main" id="{A2E44201-7714-7358-EEE2-ED984FF8D9F2}"/>
              </a:ext>
            </a:extLst>
          </p:cNvPr>
          <p:cNvGrpSpPr/>
          <p:nvPr/>
        </p:nvGrpSpPr>
        <p:grpSpPr>
          <a:xfrm>
            <a:off x="7796066" y="1829939"/>
            <a:ext cx="676751" cy="1608296"/>
            <a:chOff x="8953881" y="1630679"/>
            <a:chExt cx="902335" cy="2144395"/>
          </a:xfrm>
        </p:grpSpPr>
        <p:sp>
          <p:nvSpPr>
            <p:cNvPr id="330" name="object 52">
              <a:extLst>
                <a:ext uri="{FF2B5EF4-FFF2-40B4-BE49-F238E27FC236}">
                  <a16:creationId xmlns:a16="http://schemas.microsoft.com/office/drawing/2014/main" id="{732FF96C-FB1C-2C2D-7ED6-9AFEB8A6CDFD}"/>
                </a:ext>
              </a:extLst>
            </p:cNvPr>
            <p:cNvSpPr/>
            <p:nvPr/>
          </p:nvSpPr>
          <p:spPr>
            <a:xfrm>
              <a:off x="8963406" y="1631440"/>
              <a:ext cx="0" cy="2143760"/>
            </a:xfrm>
            <a:custGeom>
              <a:avLst/>
              <a:gdLst/>
              <a:ahLst/>
              <a:cxnLst/>
              <a:rect l="l" t="t" r="r" b="b"/>
              <a:pathLst>
                <a:path h="2143760">
                  <a:moveTo>
                    <a:pt x="0" y="0"/>
                  </a:moveTo>
                  <a:lnTo>
                    <a:pt x="0" y="2143507"/>
                  </a:lnTo>
                </a:path>
              </a:pathLst>
            </a:custGeom>
            <a:ln w="19050">
              <a:solidFill>
                <a:srgbClr val="127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53">
              <a:extLst>
                <a:ext uri="{FF2B5EF4-FFF2-40B4-BE49-F238E27FC236}">
                  <a16:creationId xmlns:a16="http://schemas.microsoft.com/office/drawing/2014/main" id="{34034A4B-AAA2-730C-C3B2-24BA4CC5BEC8}"/>
                </a:ext>
              </a:extLst>
            </p:cNvPr>
            <p:cNvSpPr/>
            <p:nvPr/>
          </p:nvSpPr>
          <p:spPr>
            <a:xfrm>
              <a:off x="8962644" y="1630679"/>
              <a:ext cx="893444" cy="447040"/>
            </a:xfrm>
            <a:custGeom>
              <a:avLst/>
              <a:gdLst/>
              <a:ahLst/>
              <a:cxnLst/>
              <a:rect l="l" t="t" r="r" b="b"/>
              <a:pathLst>
                <a:path w="893445" h="447039">
                  <a:moveTo>
                    <a:pt x="766343" y="0"/>
                  </a:moveTo>
                  <a:lnTo>
                    <a:pt x="0" y="0"/>
                  </a:lnTo>
                  <a:lnTo>
                    <a:pt x="0" y="446531"/>
                  </a:lnTo>
                  <a:lnTo>
                    <a:pt x="766343" y="446531"/>
                  </a:lnTo>
                  <a:lnTo>
                    <a:pt x="893063" y="223265"/>
                  </a:lnTo>
                  <a:lnTo>
                    <a:pt x="766343" y="0"/>
                  </a:lnTo>
                  <a:close/>
                </a:path>
              </a:pathLst>
            </a:custGeom>
            <a:solidFill>
              <a:srgbClr val="127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2" name="object 54">
            <a:extLst>
              <a:ext uri="{FF2B5EF4-FFF2-40B4-BE49-F238E27FC236}">
                <a16:creationId xmlns:a16="http://schemas.microsoft.com/office/drawing/2014/main" id="{09DB9C75-6E9D-9241-29B6-208054CDE803}"/>
              </a:ext>
            </a:extLst>
          </p:cNvPr>
          <p:cNvSpPr txBox="1"/>
          <p:nvPr/>
        </p:nvSpPr>
        <p:spPr>
          <a:xfrm>
            <a:off x="7896550" y="1876139"/>
            <a:ext cx="425768" cy="21778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713"/>
              </a:lnSpc>
              <a:spcBef>
                <a:spcPts val="79"/>
              </a:spcBef>
            </a:pPr>
            <a:r>
              <a:rPr sz="600" spc="-8" dirty="0" err="1">
                <a:solidFill>
                  <a:srgbClr val="FFFFFF"/>
                </a:solidFill>
                <a:latin typeface="Verdana"/>
                <a:cs typeface="Verdana"/>
              </a:rPr>
              <a:t>Augu</a:t>
            </a:r>
            <a:r>
              <a:rPr lang="hu-HU" sz="600" spc="-8" dirty="0">
                <a:solidFill>
                  <a:srgbClr val="FFFFFF"/>
                </a:solidFill>
                <a:latin typeface="Verdana"/>
                <a:cs typeface="Verdana"/>
              </a:rPr>
              <a:t>sz</a:t>
            </a:r>
            <a:r>
              <a:rPr sz="600" spc="-8" dirty="0" err="1">
                <a:solidFill>
                  <a:srgbClr val="FFFFFF"/>
                </a:solidFill>
                <a:latin typeface="Verdana"/>
                <a:cs typeface="Verdana"/>
              </a:rPr>
              <a:t>tus</a:t>
            </a:r>
            <a:endParaRPr sz="600" dirty="0">
              <a:latin typeface="Verdana"/>
              <a:cs typeface="Verdana"/>
            </a:endParaRPr>
          </a:p>
          <a:p>
            <a:pPr marL="9525">
              <a:lnSpc>
                <a:spcPts val="982"/>
              </a:lnSpc>
            </a:pPr>
            <a:r>
              <a:rPr sz="825" b="1" spc="-15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lang="hu-HU" sz="825" b="1" spc="-1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825" dirty="0">
              <a:latin typeface="Tahoma"/>
              <a:cs typeface="Tahoma"/>
            </a:endParaRPr>
          </a:p>
        </p:txBody>
      </p:sp>
      <p:sp>
        <p:nvSpPr>
          <p:cNvPr id="333" name="object 55">
            <a:extLst>
              <a:ext uri="{FF2B5EF4-FFF2-40B4-BE49-F238E27FC236}">
                <a16:creationId xmlns:a16="http://schemas.microsoft.com/office/drawing/2014/main" id="{1EBF991E-5623-6C45-3954-1F40326B2262}"/>
              </a:ext>
            </a:extLst>
          </p:cNvPr>
          <p:cNvSpPr/>
          <p:nvPr/>
        </p:nvSpPr>
        <p:spPr>
          <a:xfrm>
            <a:off x="7777492" y="3480431"/>
            <a:ext cx="52864" cy="52864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127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56">
            <a:extLst>
              <a:ext uri="{FF2B5EF4-FFF2-40B4-BE49-F238E27FC236}">
                <a16:creationId xmlns:a16="http://schemas.microsoft.com/office/drawing/2014/main" id="{A5C497C2-BD01-1AE4-CE8B-5BA50989E0C6}"/>
              </a:ext>
            </a:extLst>
          </p:cNvPr>
          <p:cNvSpPr txBox="1"/>
          <p:nvPr/>
        </p:nvSpPr>
        <p:spPr>
          <a:xfrm>
            <a:off x="8773228" y="4409982"/>
            <a:ext cx="61579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8" dirty="0">
                <a:latin typeface="Pte Sans" pitchFamily="2" charset="2"/>
                <a:cs typeface="Times New Roman" panose="02020603050405020304" pitchFamily="18" charset="0"/>
              </a:rPr>
              <a:t>Pótfelvételi</a:t>
            </a:r>
            <a:endParaRPr sz="900" dirty="0">
              <a:latin typeface="Pte Sans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335" name="object 57">
            <a:extLst>
              <a:ext uri="{FF2B5EF4-FFF2-40B4-BE49-F238E27FC236}">
                <a16:creationId xmlns:a16="http://schemas.microsoft.com/office/drawing/2014/main" id="{C12A6900-A53E-FF7A-DD01-57FA310E96F1}"/>
              </a:ext>
            </a:extLst>
          </p:cNvPr>
          <p:cNvGrpSpPr/>
          <p:nvPr/>
        </p:nvGrpSpPr>
        <p:grpSpPr>
          <a:xfrm>
            <a:off x="8637314" y="3581014"/>
            <a:ext cx="659606" cy="1467803"/>
            <a:chOff x="10075544" y="3965447"/>
            <a:chExt cx="879475" cy="1957070"/>
          </a:xfrm>
        </p:grpSpPr>
        <p:sp>
          <p:nvSpPr>
            <p:cNvPr id="336" name="object 58">
              <a:extLst>
                <a:ext uri="{FF2B5EF4-FFF2-40B4-BE49-F238E27FC236}">
                  <a16:creationId xmlns:a16="http://schemas.microsoft.com/office/drawing/2014/main" id="{2873A329-DF8D-58E4-1495-19072D053FAB}"/>
                </a:ext>
              </a:extLst>
            </p:cNvPr>
            <p:cNvSpPr/>
            <p:nvPr/>
          </p:nvSpPr>
          <p:spPr>
            <a:xfrm>
              <a:off x="10085069" y="3965447"/>
              <a:ext cx="0" cy="1950085"/>
            </a:xfrm>
            <a:custGeom>
              <a:avLst/>
              <a:gdLst/>
              <a:ahLst/>
              <a:cxnLst/>
              <a:rect l="l" t="t" r="r" b="b"/>
              <a:pathLst>
                <a:path h="1950085">
                  <a:moveTo>
                    <a:pt x="0" y="0"/>
                  </a:moveTo>
                  <a:lnTo>
                    <a:pt x="0" y="1949479"/>
                  </a:lnTo>
                </a:path>
              </a:pathLst>
            </a:custGeom>
            <a:ln w="19050">
              <a:solidFill>
                <a:srgbClr val="127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59">
              <a:extLst>
                <a:ext uri="{FF2B5EF4-FFF2-40B4-BE49-F238E27FC236}">
                  <a16:creationId xmlns:a16="http://schemas.microsoft.com/office/drawing/2014/main" id="{BAC8C33F-D733-54E0-6387-DB7C6146E08A}"/>
                </a:ext>
              </a:extLst>
            </p:cNvPr>
            <p:cNvSpPr/>
            <p:nvPr/>
          </p:nvSpPr>
          <p:spPr>
            <a:xfrm>
              <a:off x="10084307" y="5475731"/>
              <a:ext cx="870585" cy="447040"/>
            </a:xfrm>
            <a:custGeom>
              <a:avLst/>
              <a:gdLst/>
              <a:ahLst/>
              <a:cxnLst/>
              <a:rect l="l" t="t" r="r" b="b"/>
              <a:pathLst>
                <a:path w="870584" h="447039">
                  <a:moveTo>
                    <a:pt x="743483" y="0"/>
                  </a:moveTo>
                  <a:lnTo>
                    <a:pt x="0" y="0"/>
                  </a:lnTo>
                  <a:lnTo>
                    <a:pt x="0" y="446532"/>
                  </a:lnTo>
                  <a:lnTo>
                    <a:pt x="743483" y="446532"/>
                  </a:lnTo>
                  <a:lnTo>
                    <a:pt x="870204" y="223266"/>
                  </a:lnTo>
                  <a:lnTo>
                    <a:pt x="743483" y="0"/>
                  </a:lnTo>
                  <a:close/>
                </a:path>
              </a:pathLst>
            </a:custGeom>
            <a:solidFill>
              <a:srgbClr val="127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8" name="object 60">
            <a:extLst>
              <a:ext uri="{FF2B5EF4-FFF2-40B4-BE49-F238E27FC236}">
                <a16:creationId xmlns:a16="http://schemas.microsoft.com/office/drawing/2014/main" id="{D9B41081-5E41-B65D-A2DB-F01156F16E7C}"/>
              </a:ext>
            </a:extLst>
          </p:cNvPr>
          <p:cNvSpPr txBox="1"/>
          <p:nvPr/>
        </p:nvSpPr>
        <p:spPr>
          <a:xfrm>
            <a:off x="8737058" y="4759590"/>
            <a:ext cx="425768" cy="2173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713"/>
              </a:lnSpc>
              <a:spcBef>
                <a:spcPts val="75"/>
              </a:spcBef>
            </a:pPr>
            <a:r>
              <a:rPr sz="600" spc="-8" dirty="0">
                <a:solidFill>
                  <a:srgbClr val="FFFFFF"/>
                </a:solidFill>
                <a:latin typeface="Verdana"/>
                <a:cs typeface="Verdana"/>
              </a:rPr>
              <a:t>Augusztus</a:t>
            </a:r>
            <a:endParaRPr sz="600" dirty="0">
              <a:latin typeface="Verdana"/>
              <a:cs typeface="Verdana"/>
            </a:endParaRPr>
          </a:p>
          <a:p>
            <a:pPr marL="9525">
              <a:lnSpc>
                <a:spcPts val="982"/>
              </a:lnSpc>
            </a:pPr>
            <a:r>
              <a:rPr sz="825" b="1" spc="-15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lang="hu-HU" sz="825" b="1" spc="-1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825" dirty="0">
              <a:latin typeface="Tahoma"/>
              <a:cs typeface="Tahoma"/>
            </a:endParaRPr>
          </a:p>
        </p:txBody>
      </p:sp>
      <p:sp>
        <p:nvSpPr>
          <p:cNvPr id="339" name="object 61">
            <a:extLst>
              <a:ext uri="{FF2B5EF4-FFF2-40B4-BE49-F238E27FC236}">
                <a16:creationId xmlns:a16="http://schemas.microsoft.com/office/drawing/2014/main" id="{ABB0852E-CD50-71FC-64AE-F5B20B247B89}"/>
              </a:ext>
            </a:extLst>
          </p:cNvPr>
          <p:cNvSpPr/>
          <p:nvPr/>
        </p:nvSpPr>
        <p:spPr>
          <a:xfrm>
            <a:off x="8616454" y="3486146"/>
            <a:ext cx="53816" cy="52864"/>
          </a:xfrm>
          <a:custGeom>
            <a:avLst/>
            <a:gdLst/>
            <a:ahLst/>
            <a:cxnLst/>
            <a:rect l="l" t="t" r="r" b="b"/>
            <a:pathLst>
              <a:path w="71754" h="70485">
                <a:moveTo>
                  <a:pt x="71627" y="0"/>
                </a:moveTo>
                <a:lnTo>
                  <a:pt x="0" y="0"/>
                </a:lnTo>
                <a:lnTo>
                  <a:pt x="0" y="70104"/>
                </a:lnTo>
                <a:lnTo>
                  <a:pt x="71627" y="70104"/>
                </a:lnTo>
                <a:lnTo>
                  <a:pt x="71627" y="0"/>
                </a:lnTo>
                <a:close/>
              </a:path>
            </a:pathLst>
          </a:custGeom>
          <a:solidFill>
            <a:srgbClr val="127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Szövegdoboz 342">
            <a:extLst>
              <a:ext uri="{FF2B5EF4-FFF2-40B4-BE49-F238E27FC236}">
                <a16:creationId xmlns:a16="http://schemas.microsoft.com/office/drawing/2014/main" id="{287E9EC1-24BC-83B4-DA99-45C48EE22F32}"/>
              </a:ext>
            </a:extLst>
          </p:cNvPr>
          <p:cNvSpPr txBox="1"/>
          <p:nvPr/>
        </p:nvSpPr>
        <p:spPr>
          <a:xfrm>
            <a:off x="1171766" y="920198"/>
            <a:ext cx="9070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hu-HU" altLang="hu-H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e Serif" pitchFamily="2" charset="2"/>
                <a:cs typeface="Times New Roman" panose="02020603050405020304" pitchFamily="18" charset="0"/>
              </a:rPr>
              <a:t>Határidők a 2026. évi általános eljárásban</a:t>
            </a:r>
          </a:p>
        </p:txBody>
      </p:sp>
    </p:spTree>
    <p:extLst>
      <p:ext uri="{BB962C8B-B14F-4D97-AF65-F5344CB8AC3E}">
        <p14:creationId xmlns:p14="http://schemas.microsoft.com/office/powerpoint/2010/main" val="413865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AF7F19AB-6334-F46B-106B-C56A48528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254" y="501445"/>
            <a:ext cx="10261599" cy="523202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u-HU" altLang="hu-HU" sz="3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e Serif" pitchFamily="2" charset="2"/>
                <a:cs typeface="Times New Roman" panose="02020603050405020304" pitchFamily="18" charset="0"/>
              </a:rPr>
              <a:t>Tájékozódás</a:t>
            </a:r>
          </a:p>
          <a:p>
            <a:pPr algn="ctr"/>
            <a:endParaRPr lang="hu-HU" altLang="hu-HU" sz="22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marL="514350" marR="403860" indent="-514350" algn="just">
              <a:lnSpc>
                <a:spcPct val="120000"/>
              </a:lnSpc>
              <a:spcBef>
                <a:spcPts val="20"/>
              </a:spcBef>
              <a:buAutoNum type="arabicPeriod"/>
            </a:pPr>
            <a:r>
              <a:rPr lang="hu-HU" sz="26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  <a:hlinkClick r:id="rId3"/>
              </a:rPr>
              <a:t>Felsőoktatási Felvételi Tájékoztató: </a:t>
            </a:r>
            <a:r>
              <a:rPr lang="hu-HU" sz="26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hivatkozható, teljes körű információkat tartalmaz. </a:t>
            </a:r>
          </a:p>
          <a:p>
            <a:pPr marL="469900" marR="403860" indent="-457200" algn="just">
              <a:lnSpc>
                <a:spcPct val="12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Megjelenés várhatóan: </a:t>
            </a:r>
            <a:r>
              <a:rPr lang="hu-HU" sz="26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2025. december </a:t>
            </a:r>
            <a:r>
              <a:rPr lang="hu-HU" sz="26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második fele. Kiegészítés: 2026. január 31.</a:t>
            </a:r>
          </a:p>
          <a:p>
            <a:pPr marL="469900" marR="403860" indent="-457200" algn="just">
              <a:lnSpc>
                <a:spcPct val="12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www.felvi.hu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hu-HU" sz="2600" b="1" spc="-1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2. </a:t>
            </a:r>
            <a:r>
              <a:rPr lang="hu-HU" sz="2600" b="1" spc="-1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  <a:hlinkClick r:id="rId4"/>
              </a:rPr>
              <a:t>Felvételi eljárásra vonatkozó jogszabályok</a:t>
            </a:r>
            <a:endParaRPr lang="hu-HU" sz="2600" b="1" spc="-10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hu-HU" sz="2600" b="1" spc="-1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3. A PTE Felvételi Szabályzata (7/a melléklet): </a:t>
            </a:r>
            <a:r>
              <a:rPr lang="hu-HU" sz="2600" spc="-1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  <a:hlinkClick r:id="rId5"/>
              </a:rPr>
              <a:t>A PTE </a:t>
            </a:r>
            <a:r>
              <a:rPr lang="hu-HU" sz="2600" u="sng" spc="-1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  <a:hlinkClick r:id="rId5"/>
              </a:rPr>
              <a:t>SZMSZ 7/a melléklete</a:t>
            </a:r>
            <a:endParaRPr lang="hu-HU" sz="2600" u="sng" spc="-10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hu-HU" sz="2600" b="1" spc="-1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4. A PTE felvételi oldala</a:t>
            </a:r>
          </a:p>
          <a:p>
            <a:pPr marL="457200" indent="-457200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hu-HU" sz="2600" spc="-1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  <a:hlinkClick r:id="rId6"/>
              </a:rPr>
              <a:t>PTE képzéskereső, </a:t>
            </a:r>
            <a:r>
              <a:rPr lang="hu-HU" sz="2600" spc="-1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pontszámító kalkulátor</a:t>
            </a:r>
          </a:p>
          <a:p>
            <a:pPr marL="457200" indent="-457200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hu-HU" sz="2600" spc="-1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  <a:hlinkClick r:id="rId7"/>
              </a:rPr>
              <a:t>https://pte.hu/hu/felveteli/felveteli-informaciok</a:t>
            </a:r>
            <a:endParaRPr lang="hu-HU" sz="2600" spc="-10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hu-HU" sz="2600" b="1" spc="-1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5. Kari honlapok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hu-HU" sz="2600" b="1" spc="-1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6. Központi Tanulmányi Iroda ügyfélszolgálata</a:t>
            </a:r>
          </a:p>
          <a:p>
            <a:pPr marL="457200" indent="-457200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Elsődlegesen email-ben: </a:t>
            </a:r>
            <a:r>
              <a:rPr lang="hu-HU" sz="26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  <a:hlinkClick r:id="rId8"/>
              </a:rPr>
              <a:t>infokti@pte.hu</a:t>
            </a:r>
            <a:r>
              <a:rPr lang="hu-HU" sz="26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765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65ECA-B769-5DDB-0B04-55C044AA2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4A58F8E8-2E26-DBF3-BADA-027AA6F12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309" y="471948"/>
            <a:ext cx="9356436" cy="4571108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e Serif" pitchFamily="2" charset="2"/>
                <a:cs typeface="Times New Roman" panose="02020603050405020304" pitchFamily="18" charset="0"/>
              </a:rPr>
              <a:t>Regisztráció, bejelentkezés</a:t>
            </a:r>
          </a:p>
          <a:p>
            <a:pPr algn="ctr"/>
            <a:endParaRPr lang="hu-HU" altLang="hu-HU" sz="1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algn="just" fontAlgn="base"/>
            <a:r>
              <a:rPr lang="hu-HU" sz="1900" dirty="0">
                <a:solidFill>
                  <a:srgbClr val="002060"/>
                </a:solidFill>
                <a:latin typeface="Pte Serif" pitchFamily="2" charset="2"/>
              </a:rPr>
              <a:t>A jelentkezés benyújtásához az E-felvételi felületén keresztül van lehetőség. Az E-felvételi használatához </a:t>
            </a:r>
            <a:r>
              <a:rPr lang="hu-HU" sz="1900" u="sng" dirty="0">
                <a:solidFill>
                  <a:srgbClr val="002060"/>
                </a:solidFill>
                <a:latin typeface="Pte Serif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Ügyfélkapu+ vagy Digitális Állampolgárság regisztrációra</a:t>
            </a:r>
            <a:r>
              <a:rPr lang="hu-HU" sz="1900" dirty="0">
                <a:solidFill>
                  <a:srgbClr val="002060"/>
                </a:solidFill>
                <a:latin typeface="Pte Serif" pitchFamily="2" charset="2"/>
              </a:rPr>
              <a:t> van szükség:</a:t>
            </a:r>
          </a:p>
          <a:p>
            <a:pPr algn="just" fontAlgn="base"/>
            <a:endParaRPr lang="hu-HU" sz="1900" dirty="0">
              <a:solidFill>
                <a:srgbClr val="002060"/>
              </a:solidFill>
              <a:latin typeface="Pte Serif" pitchFamily="2" charset="2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hu-HU" sz="1900" dirty="0">
                <a:solidFill>
                  <a:srgbClr val="002060"/>
                </a:solidFill>
                <a:latin typeface="Pte Serif" pitchFamily="2" charset="2"/>
              </a:rPr>
              <a:t>Felvi.hu-n az E-felvételi menüpontban a megfelelő eljárás kiválasztása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hu-HU" sz="1900" b="1" dirty="0">
                <a:solidFill>
                  <a:srgbClr val="002060"/>
                </a:solidFill>
                <a:latin typeface="Pte Serif" pitchFamily="2" charset="2"/>
              </a:rPr>
              <a:t>Ügyfélkapu + </a:t>
            </a:r>
            <a:r>
              <a:rPr lang="hu-HU" sz="1900" dirty="0">
                <a:solidFill>
                  <a:srgbClr val="002060"/>
                </a:solidFill>
                <a:latin typeface="Pte Serif" pitchFamily="2" charset="2"/>
              </a:rPr>
              <a:t>használatakor a megjelenő Központi Azonosítási Ügynök szolgáltatáson keresztül belépés az felhasználónevével és </a:t>
            </a:r>
            <a:r>
              <a:rPr lang="hu-HU" sz="1900" dirty="0" err="1">
                <a:solidFill>
                  <a:srgbClr val="002060"/>
                </a:solidFill>
                <a:latin typeface="Pte Serif" pitchFamily="2" charset="2"/>
              </a:rPr>
              <a:t>jelszavával</a:t>
            </a:r>
            <a:r>
              <a:rPr lang="hu-HU" sz="1900" dirty="0">
                <a:solidFill>
                  <a:srgbClr val="002060"/>
                </a:solidFill>
                <a:latin typeface="Pte Serif" pitchFamily="2" charset="2"/>
              </a:rPr>
              <a:t>, míg a </a:t>
            </a:r>
            <a:r>
              <a:rPr lang="hu-HU" sz="1900" b="1" dirty="0">
                <a:solidFill>
                  <a:srgbClr val="002060"/>
                </a:solidFill>
                <a:latin typeface="Pte Serif" pitchFamily="2" charset="2"/>
              </a:rPr>
              <a:t>DÁP </a:t>
            </a:r>
            <a:r>
              <a:rPr lang="hu-HU" sz="1900" dirty="0">
                <a:solidFill>
                  <a:srgbClr val="002060"/>
                </a:solidFill>
                <a:latin typeface="Pte Serif" pitchFamily="2" charset="2"/>
              </a:rPr>
              <a:t>esetében</a:t>
            </a:r>
            <a:r>
              <a:rPr lang="hu-HU" sz="1900" b="1" dirty="0">
                <a:solidFill>
                  <a:srgbClr val="002060"/>
                </a:solidFill>
                <a:latin typeface="Pte Serif" pitchFamily="2" charset="2"/>
              </a:rPr>
              <a:t> </a:t>
            </a:r>
            <a:r>
              <a:rPr lang="hu-HU" sz="1900" dirty="0">
                <a:solidFill>
                  <a:srgbClr val="002060"/>
                </a:solidFill>
                <a:latin typeface="Pte Serif" pitchFamily="2" charset="2"/>
              </a:rPr>
              <a:t>az alkalmazás</a:t>
            </a:r>
            <a:r>
              <a:rPr lang="hu-HU" sz="1900" b="1" dirty="0">
                <a:solidFill>
                  <a:srgbClr val="002060"/>
                </a:solidFill>
                <a:latin typeface="Pte Serif" pitchFamily="2" charset="2"/>
              </a:rPr>
              <a:t> </a:t>
            </a:r>
            <a:r>
              <a:rPr lang="hu-HU" sz="1900" dirty="0">
                <a:solidFill>
                  <a:srgbClr val="002060"/>
                </a:solidFill>
                <a:latin typeface="Pte Serif" pitchFamily="2" charset="2"/>
              </a:rPr>
              <a:t>által adott QR kód beolvasásával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hu-HU" sz="1900" dirty="0">
                <a:solidFill>
                  <a:srgbClr val="002060"/>
                </a:solidFill>
                <a:latin typeface="Pte Serif" pitchFamily="2" charset="2"/>
              </a:rPr>
              <a:t>a sikeres belépést követően megnyílik az E-felvételi, ahol meg kell adni a rendszer használatához szükséges biztonsági kódot.</a:t>
            </a:r>
          </a:p>
          <a:p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 </a:t>
            </a:r>
          </a:p>
          <a:p>
            <a:pPr algn="ctr"/>
            <a:endParaRPr lang="hu-HU" altLang="hu-HU" sz="2200" b="1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hu-HU" sz="2800" b="1" dirty="0">
              <a:solidFill>
                <a:schemeClr val="tx2">
                  <a:lumMod val="90000"/>
                  <a:lumOff val="10000"/>
                </a:schemeClr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746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2405</Words>
  <Application>Microsoft Office PowerPoint</Application>
  <PresentationFormat>Szélesvásznú</PresentationFormat>
  <Paragraphs>252</Paragraphs>
  <Slides>35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6" baseType="lpstr">
      <vt:lpstr>Aptos</vt:lpstr>
      <vt:lpstr>Arial</vt:lpstr>
      <vt:lpstr>Calibri</vt:lpstr>
      <vt:lpstr>Courier New</vt:lpstr>
      <vt:lpstr>Pte Sans</vt:lpstr>
      <vt:lpstr>Pte Serif</vt:lpstr>
      <vt:lpstr>Tahoma</vt:lpstr>
      <vt:lpstr>Times New Roman</vt:lpstr>
      <vt:lpstr>Verdana</vt:lpstr>
      <vt:lpstr>Wingdings</vt:lpstr>
      <vt:lpstr>Office-téma</vt:lpstr>
      <vt:lpstr>PowerPoint-bemutató</vt:lpstr>
      <vt:lpstr>PowerPoint-bemutató</vt:lpstr>
      <vt:lpstr>PowerPoint-bemutató</vt:lpstr>
      <vt:lpstr>A 2024-től bevezetett változások</vt:lpstr>
      <vt:lpstr>Intézményi pontok rendszere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2025-08-31T22:20:14Z</dcterms:created>
  <dcterms:modified xsi:type="dcterms:W3CDTF">2025-12-01T12:15:58Z</dcterms:modified>
</cp:coreProperties>
</file>