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65" r:id="rId5"/>
    <p:sldId id="379" r:id="rId6"/>
    <p:sldId id="371" r:id="rId7"/>
    <p:sldId id="380" r:id="rId8"/>
    <p:sldId id="345" r:id="rId9"/>
    <p:sldId id="343" r:id="rId10"/>
    <p:sldId id="373" r:id="rId11"/>
    <p:sldId id="347" r:id="rId12"/>
    <p:sldId id="348" r:id="rId13"/>
    <p:sldId id="349" r:id="rId14"/>
    <p:sldId id="374" r:id="rId15"/>
    <p:sldId id="302" r:id="rId16"/>
    <p:sldId id="375" r:id="rId17"/>
    <p:sldId id="350" r:id="rId18"/>
    <p:sldId id="376" r:id="rId19"/>
    <p:sldId id="300" r:id="rId20"/>
    <p:sldId id="332" r:id="rId21"/>
    <p:sldId id="333" r:id="rId22"/>
    <p:sldId id="356" r:id="rId23"/>
    <p:sldId id="351" r:id="rId24"/>
    <p:sldId id="331" r:id="rId25"/>
    <p:sldId id="358" r:id="rId26"/>
    <p:sldId id="359" r:id="rId27"/>
    <p:sldId id="360" r:id="rId28"/>
    <p:sldId id="307" r:id="rId29"/>
    <p:sldId id="364" r:id="rId30"/>
    <p:sldId id="368" r:id="rId31"/>
    <p:sldId id="370" r:id="rId32"/>
    <p:sldId id="369" r:id="rId33"/>
    <p:sldId id="377" r:id="rId34"/>
    <p:sldId id="355" r:id="rId35"/>
    <p:sldId id="365" r:id="rId36"/>
    <p:sldId id="378" r:id="rId37"/>
    <p:sldId id="316" r:id="rId38"/>
    <p:sldId id="317" r:id="rId39"/>
    <p:sldId id="366" r:id="rId4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8F"/>
    <a:srgbClr val="0D3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02" y="-8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EA324-6AFC-480E-8493-75F989208958}" type="datetimeFigureOut">
              <a:rPr lang="hu-HU" smtClean="0"/>
              <a:t>2025. 11. 07.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350D-CA01-4B27-A776-0613988A38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9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66" y="3765175"/>
            <a:ext cx="4549588" cy="180666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41" y="5571845"/>
            <a:ext cx="3070412" cy="12057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07138" cy="410901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F44A-3D5B-44E2-8D13-C6C214CA7260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1D17-AE98-46C7-83B4-5AE370B500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12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52468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365125"/>
            <a:ext cx="5800725" cy="5524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D3FA-969D-4A87-8E46-A0FA7F7FBBC3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7FFD-9F79-4432-AFA8-6C9060D351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27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89209" cy="40821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C5B5-EBD4-4091-8C8E-03E72A4AAA0C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CE40-EA12-44B5-91E2-39CE21043C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94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62477"/>
            <a:ext cx="7886700" cy="135423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51E6-76D2-4074-B5E6-DBE44F7A7810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B2F0-4E8D-4BAE-828E-AECD2329D4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3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3703" cy="41179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179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2DAE-1EB3-4582-A8A8-86AF96DCCBBB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5C0B-BE7B-40BC-A36C-0BCA66F776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18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38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6200" cy="3438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1722-EACF-42F5-90BB-41010EDB779A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870A-A3F8-4200-A9FD-314FD38137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45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2C3D-879B-4918-BA94-42C42322BE64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72EC-AEB5-4C44-BDCD-CBC611237B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40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C00B-58A1-4E38-A194-59AAFCC9FC6F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F778-9E61-4BF4-B09A-F53E75C9A0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16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13A8-0FCD-4CAA-A865-8B75868008A8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F8CF-DE82-41CE-8ADB-D1310FE1F3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4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EB87-BDBC-4E21-B03E-0C0150B52243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1FFA-089A-4B97-AA84-EDF6AAB463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BEC31-F725-42C4-B7E9-5E47BC089304}" type="datetimeFigureOut">
              <a:rPr lang="hu-HU"/>
              <a:pPr>
                <a:defRPr/>
              </a:pPr>
              <a:t>2025. 11. 07.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0C2D2-82D9-4E1A-9E25-22B37EF11A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6000" b="1" kern="1200" dirty="0">
          <a:solidFill>
            <a:srgbClr val="0D386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hu-HU" sz="3200" i="1" kern="1200" dirty="0">
          <a:solidFill>
            <a:srgbClr val="0D386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lengvarszky.attila@pte.h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C46E98-2397-E3B9-E9A0-D6E363CC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54" y="1799617"/>
            <a:ext cx="6821472" cy="1982338"/>
          </a:xfrm>
        </p:spPr>
        <p:txBody>
          <a:bodyPr/>
          <a:lstStyle/>
          <a:p>
            <a:pPr algn="l"/>
            <a:r>
              <a:rPr lang="hu-HU" dirty="0"/>
              <a:t>A magyarországi felsőoktatás </a:t>
            </a:r>
            <a:br>
              <a:rPr lang="hu-HU" dirty="0"/>
            </a:br>
            <a:r>
              <a:rPr lang="hu-HU" sz="3300" dirty="0"/>
              <a:t>néhány eleme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D6EC124-3227-C607-C1CC-D5FD9870B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954" y="5594476"/>
            <a:ext cx="3070412" cy="1205753"/>
          </a:xfrm>
        </p:spPr>
        <p:txBody>
          <a:bodyPr/>
          <a:lstStyle/>
          <a:p>
            <a:pPr algn="l"/>
            <a:r>
              <a:rPr lang="hu-HU" sz="2000" i="0" dirty="0"/>
              <a:t>Lengvárszky Attila</a:t>
            </a:r>
          </a:p>
          <a:p>
            <a:pPr algn="l"/>
            <a:r>
              <a:rPr lang="hu-HU" sz="1800" dirty="0"/>
              <a:t>oktatási igazgató</a:t>
            </a:r>
          </a:p>
          <a:p>
            <a:pPr algn="l"/>
            <a:r>
              <a:rPr lang="hu-HU" sz="1600" dirty="0"/>
              <a:t>2025.11.07.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18090B82-2526-EE0C-576B-D3F41CF73C3F}"/>
              </a:ext>
            </a:extLst>
          </p:cNvPr>
          <p:cNvSpPr txBox="1">
            <a:spLocks/>
          </p:cNvSpPr>
          <p:nvPr/>
        </p:nvSpPr>
        <p:spPr bwMode="auto">
          <a:xfrm>
            <a:off x="208954" y="5102746"/>
            <a:ext cx="5466945" cy="4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lang="hu-HU" sz="2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203864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203864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203864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203864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hu-HU" b="1" i="0" dirty="0"/>
              <a:t>PTE Beiskolázási nagykövet képzés</a:t>
            </a:r>
            <a:endParaRPr lang="hu-HU" sz="2000" b="1" i="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7C76BFC-49C7-A167-2CC2-AD66F215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9536" y="259059"/>
            <a:ext cx="4191000" cy="11963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E4B977E-9026-BDA2-5560-84FDA9A51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54" y="3846222"/>
            <a:ext cx="48476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b="1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RRF- 2.1.2-21-2022-00018 </a:t>
            </a:r>
            <a:endParaRPr lang="hu-HU" b="1" i="1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„</a:t>
            </a:r>
            <a:r>
              <a:rPr lang="en-US" i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Gyakorlatorientált</a:t>
            </a:r>
            <a:r>
              <a:rPr lang="en-US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felsőfokú</a:t>
            </a:r>
            <a:r>
              <a:rPr lang="en-US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képzések</a:t>
            </a:r>
            <a:r>
              <a:rPr lang="en-US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hu-HU" i="1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i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infrastrukturális</a:t>
            </a:r>
            <a:r>
              <a:rPr lang="en-US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és</a:t>
            </a:r>
            <a:r>
              <a:rPr lang="hu-HU" i="1" dirty="0">
                <a:solidFill>
                  <a:schemeClr val="bg1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készségfejlesztése</a:t>
            </a:r>
            <a:r>
              <a:rPr lang="en-US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 PTE-n”</a:t>
            </a:r>
            <a:endParaRPr lang="hu-HU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8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DA0439-3747-A590-CF8F-31EA45CC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Főiskola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710DA2-E20C-0B94-6371-23765C9F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789209" cy="4082116"/>
          </a:xfrm>
        </p:spPr>
        <p:txBody>
          <a:bodyPr>
            <a:normAutofit/>
          </a:bodyPr>
          <a:lstStyle/>
          <a:p>
            <a:r>
              <a:rPr lang="hu-HU" dirty="0"/>
              <a:t>munkaviszony, illetve közalkalmazotti jogviszony keretében foglalkoztatott </a:t>
            </a:r>
            <a:r>
              <a:rPr lang="hu-HU" b="1" dirty="0"/>
              <a:t>oktatóinak, tudományos kutatóinak legalább harmada tudományos fokozattal</a:t>
            </a:r>
            <a:r>
              <a:rPr lang="hu-HU" dirty="0"/>
              <a:t> rendelkezik, valamint</a:t>
            </a:r>
          </a:p>
          <a:p>
            <a:r>
              <a:rPr lang="hu-HU" b="1" dirty="0"/>
              <a:t>tudományos diákkört működtethet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7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64A29A-28F8-9310-4F74-B5D4FC6E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felsőoktatás működésének színterei</a:t>
            </a:r>
          </a:p>
        </p:txBody>
      </p:sp>
    </p:spTree>
    <p:extLst>
      <p:ext uri="{BB962C8B-B14F-4D97-AF65-F5344CB8AC3E}">
        <p14:creationId xmlns:p14="http://schemas.microsoft.com/office/powerpoint/2010/main" val="359364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D9C705-6CC1-3A22-F29D-87DB9C31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2805"/>
            <a:ext cx="7886700" cy="323057"/>
          </a:xfrm>
        </p:spPr>
        <p:txBody>
          <a:bodyPr>
            <a:noAutofit/>
          </a:bodyPr>
          <a:lstStyle/>
          <a:p>
            <a:r>
              <a:rPr lang="hu-HU" sz="3600" dirty="0"/>
              <a:t>A felsőoktatás működésének színterei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70C262-A2A8-482B-4E18-27511DA3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543050"/>
            <a:ext cx="7962900" cy="4813300"/>
          </a:xfrm>
        </p:spPr>
        <p:txBody>
          <a:bodyPr>
            <a:normAutofit/>
          </a:bodyPr>
          <a:lstStyle/>
          <a:p>
            <a:r>
              <a:rPr lang="hu-HU" sz="3600" dirty="0"/>
              <a:t>oktatás,</a:t>
            </a:r>
          </a:p>
          <a:p>
            <a:r>
              <a:rPr lang="hu-HU" sz="3600" dirty="0"/>
              <a:t>tudományos kutatás,</a:t>
            </a:r>
          </a:p>
          <a:p>
            <a:r>
              <a:rPr lang="hu-HU" sz="3600" dirty="0"/>
              <a:t>a művészeti alkotótevékenység,</a:t>
            </a:r>
          </a:p>
          <a:p>
            <a:r>
              <a:rPr lang="hu-HU" sz="2700" dirty="0"/>
              <a:t>tudományos kutatáson alapuló</a:t>
            </a:r>
            <a:r>
              <a:rPr lang="hu-HU" sz="4950" dirty="0"/>
              <a:t> </a:t>
            </a:r>
            <a:r>
              <a:rPr lang="hu-HU" sz="3600" dirty="0"/>
              <a:t>gyógyítás</a:t>
            </a:r>
            <a:r>
              <a:rPr lang="hu-HU" sz="4950" dirty="0"/>
              <a:t>.</a:t>
            </a:r>
          </a:p>
          <a:p>
            <a:pPr lvl="0"/>
            <a:r>
              <a:rPr lang="hu-HU" sz="2400" dirty="0"/>
              <a:t>A felsőoktatási intézmény az alaptevékenységéből származó szellemi értékek közösségi célú megismertetésével és gazdasági hasznosításával hozzájárul a térsége társadalmi és gazdasági fejlődéséhez</a:t>
            </a:r>
            <a:r>
              <a:rPr lang="hu-HU" sz="1400" b="1" dirty="0">
                <a:solidFill>
                  <a:prstClr val="black"/>
                </a:solidFill>
              </a:rPr>
              <a:t>.</a:t>
            </a:r>
          </a:p>
          <a:p>
            <a:endParaRPr lang="hu-HU" sz="495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22625CFC-DE52-D31F-B92E-C775B668504C}"/>
              </a:ext>
            </a:extLst>
          </p:cNvPr>
          <p:cNvSpPr/>
          <p:nvPr/>
        </p:nvSpPr>
        <p:spPr>
          <a:xfrm>
            <a:off x="628650" y="1403351"/>
            <a:ext cx="2609850" cy="97155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4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113A31-81FF-C020-ABDB-D60EDD72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nemzetközi felsőoktatási tér (EFT)</a:t>
            </a:r>
          </a:p>
        </p:txBody>
      </p:sp>
    </p:spTree>
    <p:extLst>
      <p:ext uri="{BB962C8B-B14F-4D97-AF65-F5344CB8AC3E}">
        <p14:creationId xmlns:p14="http://schemas.microsoft.com/office/powerpoint/2010/main" val="306212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37E554-51B0-1EF5-6B1B-B347D5AD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Az európai oktatási színtér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59DCAE-0AA4-F669-5AB9-EABB23C0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54" y="1751479"/>
            <a:ext cx="7957297" cy="4168589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Magyarország </a:t>
            </a:r>
            <a:r>
              <a:rPr lang="hu-HU" b="1" dirty="0"/>
              <a:t>48 európai országgal </a:t>
            </a:r>
            <a:r>
              <a:rPr lang="hu-HU" dirty="0"/>
              <a:t>egyetemben vesz részt a </a:t>
            </a:r>
            <a:r>
              <a:rPr lang="hu-HU" b="1" dirty="0"/>
              <a:t>bolognai folyamatban</a:t>
            </a:r>
            <a:r>
              <a:rPr lang="hu-HU" dirty="0"/>
              <a:t>, melyben a tagországok önként vállalták felsőoktatási rendszereik összehangolását. </a:t>
            </a:r>
          </a:p>
          <a:p>
            <a:r>
              <a:rPr lang="hu-HU" b="1" dirty="0"/>
              <a:t>2006-ban</a:t>
            </a:r>
            <a:r>
              <a:rPr lang="hu-HU" dirty="0"/>
              <a:t> az Európai Felsőoktatási Térség (EFT) részeivé vált Magyarország felsőoktatása. </a:t>
            </a:r>
          </a:p>
          <a:p>
            <a:r>
              <a:rPr lang="hu-HU" dirty="0"/>
              <a:t>Az EFT </a:t>
            </a:r>
            <a:r>
              <a:rPr lang="hu-HU" b="1" dirty="0"/>
              <a:t>három legfontosabb irányelve </a:t>
            </a:r>
          </a:p>
          <a:p>
            <a:pPr lvl="1"/>
            <a:r>
              <a:rPr lang="hu-HU" dirty="0"/>
              <a:t>a hasonlóan felépülő </a:t>
            </a:r>
            <a:r>
              <a:rPr lang="hu-HU" b="1" dirty="0"/>
              <a:t>többciklusú</a:t>
            </a:r>
            <a:r>
              <a:rPr lang="hu-HU" dirty="0"/>
              <a:t> képzés bevezetése, </a:t>
            </a:r>
          </a:p>
          <a:p>
            <a:pPr lvl="1"/>
            <a:r>
              <a:rPr lang="hu-HU" dirty="0"/>
              <a:t>a képzések kölcsönös elismerhetőségét biztosító </a:t>
            </a:r>
            <a:r>
              <a:rPr lang="hu-HU" b="1" dirty="0"/>
              <a:t>kreditrendszer</a:t>
            </a:r>
            <a:r>
              <a:rPr lang="hu-HU" dirty="0"/>
              <a:t> megalkotása, valamint </a:t>
            </a:r>
          </a:p>
          <a:p>
            <a:pPr lvl="1"/>
            <a:r>
              <a:rPr lang="hu-HU" dirty="0"/>
              <a:t>a felsőoktatási intézmények – és országok – közötti </a:t>
            </a:r>
            <a:r>
              <a:rPr lang="hu-HU" b="1" dirty="0"/>
              <a:t>mobilitás</a:t>
            </a:r>
            <a:r>
              <a:rPr lang="hu-HU" dirty="0"/>
              <a:t> elősegítése.</a:t>
            </a:r>
          </a:p>
        </p:txBody>
      </p:sp>
    </p:spTree>
    <p:extLst>
      <p:ext uri="{BB962C8B-B14F-4D97-AF65-F5344CB8AC3E}">
        <p14:creationId xmlns:p14="http://schemas.microsoft.com/office/powerpoint/2010/main" val="14176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7C9447-9BCB-CB24-F8D5-4FAB5F87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Képzési szintek</a:t>
            </a:r>
          </a:p>
        </p:txBody>
      </p:sp>
    </p:spTree>
    <p:extLst>
      <p:ext uri="{BB962C8B-B14F-4D97-AF65-F5344CB8AC3E}">
        <p14:creationId xmlns:p14="http://schemas.microsoft.com/office/powerpoint/2010/main" val="407682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1768288" y="248717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Képzési szintek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1448133" y="2340769"/>
            <a:ext cx="229606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2800"/>
              <a:defRPr/>
            </a:pPr>
            <a:endParaRPr sz="2100" i="1" kern="0">
              <a:solidFill>
                <a:srgbClr val="34AE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1659956" y="1767458"/>
            <a:ext cx="2355300" cy="3227625"/>
          </a:xfrm>
          <a:prstGeom prst="triangle">
            <a:avLst>
              <a:gd name="adj" fmla="val 50000"/>
            </a:avLst>
          </a:prstGeom>
          <a:solidFill>
            <a:srgbClr val="34AEB3"/>
          </a:solidFill>
          <a:ln w="12700" cap="flat" cmpd="sng">
            <a:solidFill>
              <a:srgbClr val="5BBA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endParaRPr sz="1600" kern="0">
              <a:solidFill>
                <a:srgbClr val="1A2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2914022" y="3552239"/>
            <a:ext cx="1169550" cy="28466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r>
              <a:rPr lang="hu-HU" sz="1400" b="1" kern="0" dirty="0">
                <a:solidFill>
                  <a:srgbClr val="1A2747"/>
                </a:solidFill>
                <a:latin typeface="Calibri"/>
                <a:ea typeface="Calibri"/>
                <a:cs typeface="Calibri"/>
                <a:sym typeface="Calibri"/>
              </a:rPr>
              <a:t>MESTER</a:t>
            </a:r>
            <a:endParaRPr sz="1400" b="1" kern="0" dirty="0">
              <a:solidFill>
                <a:srgbClr val="1A2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29891" y="4984543"/>
            <a:ext cx="1378713" cy="28466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r>
              <a:rPr lang="hu-HU" sz="1400" b="1" kern="0" dirty="0">
                <a:solidFill>
                  <a:srgbClr val="1A2747"/>
                </a:solidFill>
                <a:latin typeface="Calibri"/>
                <a:ea typeface="Calibri"/>
                <a:cs typeface="Calibri"/>
                <a:sym typeface="Calibri"/>
              </a:rPr>
              <a:t>RÉSZISMERETI </a:t>
            </a:r>
          </a:p>
        </p:txBody>
      </p:sp>
      <p:sp>
        <p:nvSpPr>
          <p:cNvPr id="107" name="Google Shape;107;p4"/>
          <p:cNvSpPr txBox="1"/>
          <p:nvPr/>
        </p:nvSpPr>
        <p:spPr>
          <a:xfrm>
            <a:off x="2066471" y="2946504"/>
            <a:ext cx="1169550" cy="28466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r>
              <a:rPr lang="hu-HU" sz="1400" b="1" kern="0" dirty="0">
                <a:solidFill>
                  <a:srgbClr val="1A2747"/>
                </a:solidFill>
                <a:latin typeface="Calibri"/>
                <a:ea typeface="Calibri"/>
                <a:cs typeface="Calibri"/>
                <a:sym typeface="Calibri"/>
              </a:rPr>
              <a:t>SZAKIRÁNYÚ</a:t>
            </a:r>
            <a:endParaRPr sz="1400" b="1" kern="0" dirty="0">
              <a:solidFill>
                <a:srgbClr val="1A2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426296" y="3598369"/>
            <a:ext cx="1169550" cy="28466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r>
              <a:rPr lang="hu-HU" sz="1400" b="1" kern="0" dirty="0">
                <a:solidFill>
                  <a:srgbClr val="1A2747"/>
                </a:solidFill>
                <a:latin typeface="Calibri"/>
                <a:ea typeface="Calibri"/>
                <a:cs typeface="Calibri"/>
                <a:sym typeface="Calibri"/>
              </a:rPr>
              <a:t>OSZTATLAN</a:t>
            </a:r>
            <a:endParaRPr sz="1400" b="1" kern="0" dirty="0">
              <a:solidFill>
                <a:srgbClr val="1A2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2914022" y="4037121"/>
            <a:ext cx="1152225" cy="28466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r>
              <a:rPr lang="hu-HU" sz="1400" b="1" kern="0" dirty="0">
                <a:solidFill>
                  <a:srgbClr val="1A2747"/>
                </a:solidFill>
                <a:latin typeface="Calibri"/>
                <a:ea typeface="Calibri"/>
                <a:cs typeface="Calibri"/>
                <a:sym typeface="Calibri"/>
              </a:rPr>
              <a:t>ALAP</a:t>
            </a:r>
            <a:endParaRPr sz="1400" b="1" kern="0" dirty="0">
              <a:solidFill>
                <a:srgbClr val="1A2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2906906" y="4568952"/>
            <a:ext cx="1152225" cy="28466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r>
              <a:rPr lang="hu-HU" sz="1400" b="1" kern="0" dirty="0">
                <a:solidFill>
                  <a:srgbClr val="1A2747"/>
                </a:solidFill>
                <a:latin typeface="Calibri"/>
                <a:ea typeface="Calibri"/>
                <a:cs typeface="Calibri"/>
                <a:sym typeface="Calibri"/>
              </a:rPr>
              <a:t>FOKSZ</a:t>
            </a:r>
            <a:endParaRPr sz="1400" b="1" kern="0" dirty="0">
              <a:solidFill>
                <a:srgbClr val="1A2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073CECA-5475-B823-F9F3-D8B6C0CF4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053" y="1878332"/>
            <a:ext cx="1257409" cy="448095"/>
          </a:xfrm>
          <a:prstGeom prst="rect">
            <a:avLst/>
          </a:prstGeom>
        </p:spPr>
      </p:pic>
      <p:sp>
        <p:nvSpPr>
          <p:cNvPr id="3" name="Google Shape;106;p4">
            <a:extLst>
              <a:ext uri="{FF2B5EF4-FFF2-40B4-BE49-F238E27FC236}">
                <a16:creationId xmlns:a16="http://schemas.microsoft.com/office/drawing/2014/main" id="{D125B259-16AC-F0C4-A0EC-F95C3493119D}"/>
              </a:ext>
            </a:extLst>
          </p:cNvPr>
          <p:cNvSpPr txBox="1"/>
          <p:nvPr/>
        </p:nvSpPr>
        <p:spPr>
          <a:xfrm>
            <a:off x="329891" y="4268901"/>
            <a:ext cx="1438397" cy="28466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r>
              <a:rPr lang="hu-HU" sz="1400" b="1" kern="0" dirty="0">
                <a:solidFill>
                  <a:srgbClr val="1A2747"/>
                </a:solidFill>
                <a:latin typeface="Calibri"/>
                <a:ea typeface="Calibri"/>
                <a:cs typeface="Calibri"/>
                <a:sym typeface="Calibri"/>
              </a:rPr>
              <a:t>FELNŐTTKÉPZÉS 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3B2A2F87-DDAF-0626-79B9-EA67B7E00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5050"/>
            <a:ext cx="7886700" cy="6351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4200" dirty="0"/>
              <a:t>Magyarország felsőoktatási színterei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590775-5662-F8AA-55C0-1E3DE851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18" y="533735"/>
            <a:ext cx="8082563" cy="44795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sz="6500" dirty="0"/>
              <a:t>Felsőoktatási szakképzés</a:t>
            </a:r>
          </a:p>
          <a:p>
            <a:endParaRPr lang="hu-HU" sz="3600" dirty="0"/>
          </a:p>
          <a:p>
            <a:r>
              <a:rPr lang="hu-HU" sz="3600" dirty="0"/>
              <a:t>Felsőoktatási szakképzésben felsőfokú szakképzettség szerezhető, amelyet </a:t>
            </a:r>
            <a:r>
              <a:rPr lang="hu-HU" sz="3600" b="1" dirty="0"/>
              <a:t>oklevél</a:t>
            </a:r>
            <a:r>
              <a:rPr lang="hu-HU" sz="3600" dirty="0"/>
              <a:t> tanúsít, amely </a:t>
            </a:r>
            <a:r>
              <a:rPr lang="hu-HU" sz="3600" b="1" dirty="0"/>
              <a:t>önálló végzettségi szintet nem</a:t>
            </a:r>
            <a:r>
              <a:rPr lang="hu-HU" sz="3600" dirty="0"/>
              <a:t> tanúsít. </a:t>
            </a:r>
          </a:p>
          <a:p>
            <a:r>
              <a:rPr lang="hu-HU" sz="3600" dirty="0"/>
              <a:t>A felsőoktatási szakképzésben legalább </a:t>
            </a:r>
            <a:r>
              <a:rPr lang="hu-HU" sz="3600" b="1" dirty="0"/>
              <a:t>százhúsz kreditet*</a:t>
            </a:r>
            <a:r>
              <a:rPr lang="hu-HU" sz="3600" dirty="0"/>
              <a:t> kell megszerezni.</a:t>
            </a:r>
          </a:p>
          <a:p>
            <a:r>
              <a:rPr lang="hu-HU" sz="3600" dirty="0"/>
              <a:t>Az azonos képzési területhez tartozó </a:t>
            </a:r>
            <a:r>
              <a:rPr lang="hu-HU" sz="3600" b="1" dirty="0"/>
              <a:t>alapképzési szakba beszámítható kreditek száma legalább harminc, legfeljebb kilencven </a:t>
            </a:r>
            <a:r>
              <a:rPr lang="hu-HU" sz="3600" dirty="0"/>
              <a:t>lehet. </a:t>
            </a:r>
          </a:p>
          <a:p>
            <a:endParaRPr lang="hu-HU" sz="3600" dirty="0"/>
          </a:p>
          <a:p>
            <a:r>
              <a:rPr lang="hu-HU" sz="3600" dirty="0"/>
              <a:t>A képzési idő legalább négy félév.  </a:t>
            </a:r>
          </a:p>
          <a:p>
            <a:pPr marL="0" indent="0">
              <a:buNone/>
            </a:pPr>
            <a:endParaRPr lang="hu-HU" sz="3600" dirty="0"/>
          </a:p>
          <a:p>
            <a:pPr marL="0" indent="0">
              <a:buNone/>
            </a:pPr>
            <a:r>
              <a:rPr lang="hu-HU" sz="3600" dirty="0"/>
              <a:t>*1 kredit = 30 hallgatói munkaóra (ECTS) </a:t>
            </a:r>
          </a:p>
          <a:p>
            <a:endParaRPr lang="hu-HU" sz="3600" dirty="0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84C14C52-576F-6F97-DC3D-6D5CA3900A83}"/>
              </a:ext>
            </a:extLst>
          </p:cNvPr>
          <p:cNvSpPr/>
          <p:nvPr/>
        </p:nvSpPr>
        <p:spPr>
          <a:xfrm>
            <a:off x="5952354" y="6052447"/>
            <a:ext cx="685800" cy="3788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8288542-690A-B107-01E6-CB24FECB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935" y="3153685"/>
            <a:ext cx="4225065" cy="342929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759E66A-4019-6938-9EEC-FC9430A9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53" y="5331697"/>
            <a:ext cx="713294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590775-5662-F8AA-55C0-1E3DE851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10" y="526200"/>
            <a:ext cx="8082563" cy="44795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5100" dirty="0"/>
              <a:t>Alapképzés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3600" dirty="0"/>
              <a:t>Az alapképzésben </a:t>
            </a:r>
            <a:r>
              <a:rPr lang="hu-HU" sz="3600" b="1" dirty="0"/>
              <a:t>alapfokozat, BA, </a:t>
            </a:r>
            <a:r>
              <a:rPr lang="hu-HU" sz="3600" b="1" dirty="0" err="1"/>
              <a:t>BSc</a:t>
            </a:r>
            <a:r>
              <a:rPr lang="hu-HU" sz="3600" dirty="0"/>
              <a:t> (</a:t>
            </a:r>
            <a:r>
              <a:rPr lang="hu-HU" sz="3600" dirty="0" err="1"/>
              <a:t>baccalaureus</a:t>
            </a:r>
            <a:r>
              <a:rPr lang="hu-HU" sz="3600" dirty="0"/>
              <a:t>, </a:t>
            </a:r>
            <a:r>
              <a:rPr lang="hu-HU" sz="3600" dirty="0" err="1"/>
              <a:t>bachelor</a:t>
            </a:r>
            <a:r>
              <a:rPr lang="hu-HU" sz="3600" dirty="0"/>
              <a:t> of </a:t>
            </a:r>
            <a:r>
              <a:rPr lang="hu-HU" sz="3600" dirty="0" err="1"/>
              <a:t>science</a:t>
            </a:r>
            <a:r>
              <a:rPr lang="hu-HU" sz="3600" dirty="0"/>
              <a:t>, </a:t>
            </a:r>
            <a:r>
              <a:rPr lang="hu-HU" sz="3600" dirty="0" err="1"/>
              <a:t>bachelor</a:t>
            </a:r>
            <a:r>
              <a:rPr lang="hu-HU" sz="3600" dirty="0"/>
              <a:t> of </a:t>
            </a:r>
            <a:r>
              <a:rPr lang="hu-HU" sz="3600" dirty="0" err="1"/>
              <a:t>profession</a:t>
            </a:r>
            <a:r>
              <a:rPr lang="hu-HU" sz="3600" dirty="0"/>
              <a:t>, </a:t>
            </a:r>
            <a:r>
              <a:rPr lang="hu-HU" sz="3600" dirty="0" err="1"/>
              <a:t>bachelor</a:t>
            </a:r>
            <a:r>
              <a:rPr lang="hu-HU" sz="3600" dirty="0"/>
              <a:t> of arts) és szakképzettség szerezhető. </a:t>
            </a:r>
          </a:p>
          <a:p>
            <a:r>
              <a:rPr lang="hu-HU" sz="3600" dirty="0"/>
              <a:t>Az alapfokozat a felsőoktatás egymásra épülő képzési ciklusainak az </a:t>
            </a:r>
            <a:r>
              <a:rPr lang="hu-HU" sz="3600" b="1" dirty="0"/>
              <a:t>első felsőfokú végzettségi szintje</a:t>
            </a:r>
            <a:r>
              <a:rPr lang="hu-HU" sz="3600" dirty="0"/>
              <a:t>, amely feljogosít a </a:t>
            </a:r>
            <a:r>
              <a:rPr lang="hu-HU" sz="3600" b="1" dirty="0"/>
              <a:t>mesterképzés</a:t>
            </a:r>
            <a:r>
              <a:rPr lang="hu-HU" sz="3600" dirty="0"/>
              <a:t> megkezdésére. </a:t>
            </a:r>
          </a:p>
          <a:p>
            <a:r>
              <a:rPr lang="hu-HU" sz="3600" dirty="0"/>
              <a:t>Az alapképzésben legalább </a:t>
            </a:r>
            <a:r>
              <a:rPr lang="hu-HU" sz="3600" b="1" dirty="0"/>
              <a:t>száznyolcvan kreditet</a:t>
            </a:r>
            <a:r>
              <a:rPr lang="hu-HU" sz="3600" dirty="0"/>
              <a:t> kell és legfeljebb kétszáznegyven kreditet lehet teljesíteni. </a:t>
            </a:r>
          </a:p>
          <a:p>
            <a:r>
              <a:rPr lang="hu-HU" sz="3600" dirty="0"/>
              <a:t>A képzési idő legalább </a:t>
            </a:r>
            <a:r>
              <a:rPr lang="hu-HU" sz="3600" b="1" dirty="0"/>
              <a:t>hat</a:t>
            </a:r>
            <a:r>
              <a:rPr lang="hu-HU" sz="3600" dirty="0"/>
              <a:t>, legfeljebb nyolc félév.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850A687-2086-6211-3B77-1F9C39F10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067" y="4131733"/>
            <a:ext cx="5803912" cy="233423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E595D2C-9333-6B71-9FA7-FCC0CAF6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67" y="5507331"/>
            <a:ext cx="905933" cy="1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6271F3-C451-ABA7-2F5F-8D6054A9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Osztatlan (mester) 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850BE4-A5AD-44B1-D984-65B855A63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100" dirty="0"/>
              <a:t>Az osztatlan képzésben legalább </a:t>
            </a:r>
            <a:r>
              <a:rPr lang="hu-HU" sz="2100" b="1" dirty="0"/>
              <a:t>háromszáz</a:t>
            </a:r>
            <a:r>
              <a:rPr lang="hu-HU" sz="2100" dirty="0"/>
              <a:t> kreditet kell és legfeljebb háromszázhatvan kreditet lehet megszerezni. </a:t>
            </a:r>
          </a:p>
          <a:p>
            <a:r>
              <a:rPr lang="hu-HU" sz="2100" dirty="0"/>
              <a:t>A képzési idő legalább </a:t>
            </a:r>
            <a:r>
              <a:rPr lang="hu-HU" sz="2100" b="1" dirty="0"/>
              <a:t>tíz</a:t>
            </a:r>
            <a:r>
              <a:rPr lang="hu-HU" sz="2100" dirty="0"/>
              <a:t> és legfeljebb tizenkét félév. 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A23DF6B-8564-7A9F-30B8-52F22687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030" y="2932027"/>
            <a:ext cx="4224894" cy="34323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CD220E6-A0B5-7D9F-CCB5-8C582F5C6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639" y="4523214"/>
            <a:ext cx="71939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E57163-7FDF-E56C-0533-3122D6E7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Miről lesz szó?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ABDD021-1B2F-3D63-3E5C-2B85921970E4}"/>
              </a:ext>
            </a:extLst>
          </p:cNvPr>
          <p:cNvSpPr txBox="1"/>
          <p:nvPr/>
        </p:nvSpPr>
        <p:spPr>
          <a:xfrm>
            <a:off x="237065" y="1557235"/>
            <a:ext cx="777240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magyarországi felsőoktatási intézmények köréről</a:t>
            </a:r>
          </a:p>
          <a:p>
            <a:r>
              <a:rPr lang="hu-HU" sz="2400" b="1" dirty="0">
                <a:solidFill>
                  <a:srgbClr val="0D3862"/>
                </a:solidFill>
                <a:latin typeface="Calibri" panose="020F0502020204030204"/>
              </a:rPr>
              <a:t>Intézménytípusokról (egyetem, főiskola)</a:t>
            </a:r>
          </a:p>
          <a:p>
            <a:r>
              <a:rPr lang="hu-HU" sz="2400" b="1" dirty="0">
                <a:solidFill>
                  <a:srgbClr val="0D3862"/>
                </a:solidFill>
                <a:latin typeface="Calibri" panose="020F0502020204030204"/>
              </a:rPr>
              <a:t>A felsőoktatás színterei</a:t>
            </a:r>
          </a:p>
          <a:p>
            <a:r>
              <a:rPr lang="hu-HU" sz="2400" b="1" dirty="0">
                <a:solidFill>
                  <a:srgbClr val="0D3862"/>
                </a:solidFill>
                <a:latin typeface="Calibri" panose="020F0502020204030204"/>
              </a:rPr>
              <a:t>Az Európai Felsőoktatási Térségről (Bologna)</a:t>
            </a:r>
          </a:p>
          <a:p>
            <a:r>
              <a:rPr lang="hu-HU" sz="2400" b="1" dirty="0">
                <a:solidFill>
                  <a:srgbClr val="0D3862"/>
                </a:solidFill>
                <a:latin typeface="Calibri" panose="020F0502020204030204"/>
              </a:rPr>
              <a:t>A képzési szintekről</a:t>
            </a:r>
          </a:p>
          <a:p>
            <a:r>
              <a:rPr lang="hu-HU" sz="2400" b="1" dirty="0">
                <a:solidFill>
                  <a:srgbClr val="0D3862"/>
                </a:solidFill>
                <a:latin typeface="Calibri" panose="020F0502020204030204"/>
              </a:rPr>
              <a:t>A képzések munkarendjéről</a:t>
            </a:r>
          </a:p>
          <a:p>
            <a:r>
              <a:rPr lang="hu-HU" sz="2400" b="1" dirty="0">
                <a:solidFill>
                  <a:srgbClr val="0D3862"/>
                </a:solidFill>
                <a:latin typeface="Calibri" panose="020F0502020204030204"/>
              </a:rPr>
              <a:t>Hallgatói szolgáltatásokról</a:t>
            </a:r>
          </a:p>
          <a:p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D38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81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590775-5662-F8AA-55C0-1E3DE851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7" y="296742"/>
            <a:ext cx="8254093" cy="3986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4200" dirty="0"/>
              <a:t>Mesterképzés</a:t>
            </a:r>
          </a:p>
          <a:p>
            <a:r>
              <a:rPr lang="hu-HU" sz="2700" dirty="0"/>
              <a:t>A mesterképzésben mesterfokozat, MA, </a:t>
            </a:r>
            <a:r>
              <a:rPr lang="hu-HU" sz="2700" dirty="0" err="1"/>
              <a:t>MSc</a:t>
            </a:r>
            <a:r>
              <a:rPr lang="hu-HU" sz="2700" dirty="0"/>
              <a:t> (</a:t>
            </a:r>
            <a:r>
              <a:rPr lang="hu-HU" sz="2700" dirty="0" err="1"/>
              <a:t>magister</a:t>
            </a:r>
            <a:r>
              <a:rPr lang="hu-HU" sz="2700" dirty="0"/>
              <a:t>, </a:t>
            </a:r>
            <a:r>
              <a:rPr lang="hu-HU" sz="2700" dirty="0" err="1"/>
              <a:t>master</a:t>
            </a:r>
            <a:r>
              <a:rPr lang="hu-HU" sz="2700" dirty="0"/>
              <a:t> of </a:t>
            </a:r>
            <a:r>
              <a:rPr lang="hu-HU" sz="2700" dirty="0" err="1"/>
              <a:t>science</a:t>
            </a:r>
            <a:r>
              <a:rPr lang="hu-HU" sz="2700" dirty="0"/>
              <a:t>, </a:t>
            </a:r>
            <a:r>
              <a:rPr lang="hu-HU" sz="2700" dirty="0" err="1"/>
              <a:t>master</a:t>
            </a:r>
            <a:r>
              <a:rPr lang="hu-HU" sz="2700" dirty="0"/>
              <a:t> of </a:t>
            </a:r>
            <a:r>
              <a:rPr lang="hu-HU" sz="2700" dirty="0" err="1"/>
              <a:t>profession</a:t>
            </a:r>
            <a:r>
              <a:rPr lang="hu-HU" sz="2700" dirty="0"/>
              <a:t>, </a:t>
            </a:r>
            <a:r>
              <a:rPr lang="hu-HU" sz="2700" dirty="0" err="1"/>
              <a:t>master</a:t>
            </a:r>
            <a:r>
              <a:rPr lang="hu-HU" sz="2700" dirty="0"/>
              <a:t> of arts) és szakképzettség szerezhető. </a:t>
            </a:r>
          </a:p>
          <a:p>
            <a:r>
              <a:rPr lang="hu-HU" sz="2700" dirty="0"/>
              <a:t>A mesterfokozat a felsőoktatás  egymásra épülő képzési ciklusainak  a </a:t>
            </a:r>
            <a:r>
              <a:rPr lang="hu-HU" sz="2700" b="1" dirty="0"/>
              <a:t>második</a:t>
            </a:r>
            <a:r>
              <a:rPr lang="hu-HU" sz="2700" dirty="0"/>
              <a:t> felsőfokú végzettségi szintje. </a:t>
            </a:r>
          </a:p>
          <a:p>
            <a:r>
              <a:rPr lang="hu-HU" sz="2700" dirty="0"/>
              <a:t>A mesterképzésben legalább </a:t>
            </a:r>
            <a:r>
              <a:rPr lang="hu-HU" sz="2700" b="1" dirty="0"/>
              <a:t>hatvan</a:t>
            </a:r>
            <a:r>
              <a:rPr lang="hu-HU" sz="2700" dirty="0"/>
              <a:t>   kreditet kell és legfeljebb százhúsz kreditet lehet megszerezni. </a:t>
            </a:r>
          </a:p>
          <a:p>
            <a:r>
              <a:rPr lang="hu-HU" sz="2700" dirty="0"/>
              <a:t>A képzési idő legalább </a:t>
            </a:r>
            <a:r>
              <a:rPr lang="hu-HU" sz="2700" b="1" dirty="0"/>
              <a:t>két</a:t>
            </a:r>
            <a:r>
              <a:rPr lang="hu-HU" sz="2700" dirty="0"/>
              <a:t>, legfeljebb négy félév.  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483E8CC-4B60-1990-B085-624D1338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5319"/>
            <a:ext cx="9144000" cy="343234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5C3D9F6-44B0-B648-48AE-B76A1DB8D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104" y="5689517"/>
            <a:ext cx="1324895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590775-5662-F8AA-55C0-1E3DE851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18" y="475368"/>
            <a:ext cx="8082563" cy="447958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u-HU" sz="11100" dirty="0"/>
              <a:t>Mesterképzés </a:t>
            </a:r>
            <a:r>
              <a:rPr lang="hu-HU" sz="11100" dirty="0" err="1"/>
              <a:t>foi</a:t>
            </a:r>
            <a:r>
              <a:rPr lang="hu-HU" sz="11100" dirty="0"/>
              <a:t> általi létesítése és indítása</a:t>
            </a:r>
          </a:p>
          <a:p>
            <a:endParaRPr lang="hu-HU" sz="9600" dirty="0"/>
          </a:p>
          <a:p>
            <a:r>
              <a:rPr lang="hu-HU" sz="9600" dirty="0"/>
              <a:t>Mesterképzés esetében – ide nem értve a pedagógusképzés és az államtudományi képzési terület mesterképzéseit – a felsőoktatási intézmény </a:t>
            </a:r>
            <a:r>
              <a:rPr lang="hu-HU" sz="9600" b="1" dirty="0"/>
              <a:t>a képzési és kimeneti követelményeket és a tantervet szabadon készíti el</a:t>
            </a:r>
            <a:r>
              <a:rPr lang="hu-HU" sz="9600" dirty="0"/>
              <a:t> azon a képzési területen, amelyen alapképzés és mesterképzés vagy osztatlan képzés folytatására korábban már jogosultságot szerzett. </a:t>
            </a:r>
          </a:p>
          <a:p>
            <a:endParaRPr lang="hu-HU" sz="3600" dirty="0"/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8151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056696-8679-32B0-D5D6-D4A9229E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75735"/>
          </a:xfrm>
        </p:spPr>
        <p:txBody>
          <a:bodyPr/>
          <a:lstStyle/>
          <a:p>
            <a:r>
              <a:rPr lang="hu-HU" sz="3600" dirty="0"/>
              <a:t>A szakirányú továbbképzés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590775-5662-F8AA-55C0-1E3DE851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0921"/>
            <a:ext cx="7886700" cy="3505199"/>
          </a:xfrm>
        </p:spPr>
        <p:txBody>
          <a:bodyPr>
            <a:noAutofit/>
          </a:bodyPr>
          <a:lstStyle/>
          <a:p>
            <a:r>
              <a:rPr lang="hu-HU" sz="2600" dirty="0"/>
              <a:t>A szakirányú továbbképzésben – az alap- vagy a mesterfokozatot követően </a:t>
            </a:r>
            <a:r>
              <a:rPr lang="hu-HU" sz="2600" b="1" dirty="0"/>
              <a:t>további</a:t>
            </a:r>
            <a:r>
              <a:rPr lang="hu-HU" sz="2600" dirty="0"/>
              <a:t> – </a:t>
            </a:r>
            <a:r>
              <a:rPr lang="hu-HU" sz="2600" b="1" dirty="0"/>
              <a:t>szakirányú szakképzettség</a:t>
            </a:r>
            <a:r>
              <a:rPr lang="hu-HU" sz="2600" dirty="0"/>
              <a:t> szerezhető. </a:t>
            </a:r>
          </a:p>
          <a:p>
            <a:r>
              <a:rPr lang="hu-HU" sz="2600" dirty="0"/>
              <a:t>A szakirányú továbbképzésben legalább </a:t>
            </a:r>
            <a:r>
              <a:rPr lang="hu-HU" sz="2600" b="1" dirty="0"/>
              <a:t>hatvan</a:t>
            </a:r>
            <a:r>
              <a:rPr lang="hu-HU" sz="2600" dirty="0"/>
              <a:t> kreditet kell és legfeljebb százhúsz kreditet lehet megszerezni. </a:t>
            </a:r>
          </a:p>
          <a:p>
            <a:r>
              <a:rPr lang="hu-HU" sz="2600" dirty="0"/>
              <a:t>A képzési idő legalább </a:t>
            </a:r>
            <a:r>
              <a:rPr lang="hu-HU" sz="2600" b="1" dirty="0"/>
              <a:t>két</a:t>
            </a:r>
            <a:r>
              <a:rPr lang="hu-HU" sz="2600" dirty="0"/>
              <a:t>, legfeljebb négy félév.</a:t>
            </a:r>
          </a:p>
          <a:p>
            <a:endParaRPr lang="hu-HU" sz="26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C1D29FF-5651-57B0-EFD5-770F534C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067" y="3704362"/>
            <a:ext cx="4461933" cy="27885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E29150F-8978-A178-0E20-CC9E0A1D9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326" y="4842933"/>
            <a:ext cx="1322947" cy="2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056696-8679-32B0-D5D6-D4A9229E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pPr algn="ctr"/>
            <a:r>
              <a:rPr lang="hu-HU" sz="3600" dirty="0"/>
              <a:t>A doktori 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590775-5662-F8AA-55C0-1E3DE851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4076700"/>
          </a:xfrm>
        </p:spPr>
        <p:txBody>
          <a:bodyPr>
            <a:normAutofit fontScale="40000" lnSpcReduction="20000"/>
          </a:bodyPr>
          <a:lstStyle/>
          <a:p>
            <a:r>
              <a:rPr lang="hu-HU" sz="6000" dirty="0"/>
              <a:t>A képzési program része a doktori képzés, amely a </a:t>
            </a:r>
            <a:r>
              <a:rPr lang="hu-HU" sz="6000" b="1" dirty="0"/>
              <a:t>mesterfokozat megszerzését követő </a:t>
            </a:r>
            <a:r>
              <a:rPr lang="hu-HU" sz="6000" dirty="0"/>
              <a:t>képzésben a </a:t>
            </a:r>
            <a:r>
              <a:rPr lang="hu-HU" sz="6000" b="1" dirty="0"/>
              <a:t>doktori fokozat </a:t>
            </a:r>
            <a:r>
              <a:rPr lang="hu-HU" sz="6000" dirty="0"/>
              <a:t>megszerzésére készít fel. </a:t>
            </a:r>
          </a:p>
          <a:p>
            <a:r>
              <a:rPr lang="hu-HU" sz="6000" dirty="0"/>
              <a:t>Doktori képzésben legalább </a:t>
            </a:r>
            <a:r>
              <a:rPr lang="hu-HU" sz="6000" b="1" dirty="0"/>
              <a:t>kettőszáznegyven</a:t>
            </a:r>
            <a:r>
              <a:rPr lang="hu-HU" sz="6000" dirty="0"/>
              <a:t> kreditet kell szerezni. </a:t>
            </a:r>
          </a:p>
          <a:p>
            <a:r>
              <a:rPr lang="hu-HU" sz="6000" dirty="0"/>
              <a:t>A képzési idő – ha e törvény eltérően nem rendelkezik – </a:t>
            </a:r>
            <a:r>
              <a:rPr lang="hu-HU" sz="6000" b="1" dirty="0"/>
              <a:t>nyolc félév</a:t>
            </a:r>
            <a:r>
              <a:rPr lang="hu-HU" sz="6000" dirty="0"/>
              <a:t>. </a:t>
            </a:r>
          </a:p>
          <a:p>
            <a:r>
              <a:rPr lang="hu-HU" sz="6000" dirty="0"/>
              <a:t> </a:t>
            </a:r>
            <a:r>
              <a:rPr lang="hu-HU" sz="6000" b="1" dirty="0"/>
              <a:t>Üzleti doktori képzésben </a:t>
            </a:r>
            <a:r>
              <a:rPr lang="hu-HU" sz="6000" dirty="0"/>
              <a:t>és nemzetközi  közös doktori képzésben legalább </a:t>
            </a:r>
            <a:r>
              <a:rPr lang="hu-HU" sz="6000" b="1" dirty="0"/>
              <a:t>száznyolcvan</a:t>
            </a:r>
            <a:r>
              <a:rPr lang="hu-HU" sz="6000" dirty="0"/>
              <a:t> kreditet kell szerezni, a képzési idő legalább </a:t>
            </a:r>
            <a:r>
              <a:rPr lang="hu-HU" sz="6000" b="1" dirty="0"/>
              <a:t>hat félév</a:t>
            </a:r>
            <a:r>
              <a:rPr lang="hu-HU" sz="6000" dirty="0"/>
              <a:t>. </a:t>
            </a:r>
          </a:p>
          <a:p>
            <a:r>
              <a:rPr lang="hu-HU" sz="6000" dirty="0"/>
              <a:t>Doktori képzésre az a felsőoktatási intézmény szerezhet jogosultságot, amelyben mesterképzés folyik az adott tudományterületen. </a:t>
            </a:r>
            <a:endParaRPr lang="hu-HU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01567D47-80C4-4094-0646-59AEE042A9CA}"/>
              </a:ext>
            </a:extLst>
          </p:cNvPr>
          <p:cNvSpPr/>
          <p:nvPr/>
        </p:nvSpPr>
        <p:spPr>
          <a:xfrm flipV="1">
            <a:off x="5962993" y="5003799"/>
            <a:ext cx="685800" cy="2709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7E07E63-3813-E9E9-0307-9E9BEC7F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41333"/>
            <a:ext cx="4462660" cy="18954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7BB9DCE-84DB-5621-5D14-780DE815F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19" y="5139265"/>
            <a:ext cx="71939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9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056696-8679-32B0-D5D6-D4A9229E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6824"/>
          </a:xfrm>
        </p:spPr>
        <p:txBody>
          <a:bodyPr/>
          <a:lstStyle/>
          <a:p>
            <a:r>
              <a:rPr lang="hu-HU" sz="3600" dirty="0"/>
              <a:t>                        A doktori 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590775-5662-F8AA-55C0-1E3DE851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1200140"/>
            <a:ext cx="8793803" cy="41637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2700" b="1" dirty="0"/>
              <a:t>PhD</a:t>
            </a:r>
          </a:p>
          <a:p>
            <a:pPr marL="0" indent="0" algn="ctr">
              <a:buNone/>
            </a:pPr>
            <a:r>
              <a:rPr lang="hu-HU" sz="2700" dirty="0"/>
              <a:t>doktori képzésben szerezhető oklevél által tanúsított tudományos fokozat a „</a:t>
            </a:r>
            <a:r>
              <a:rPr lang="hu-HU" sz="2700" dirty="0" err="1"/>
              <a:t>Doctor</a:t>
            </a:r>
            <a:r>
              <a:rPr lang="hu-HU" sz="2700" dirty="0"/>
              <a:t> of </a:t>
            </a:r>
            <a:r>
              <a:rPr lang="hu-HU" sz="2700" dirty="0" err="1"/>
              <a:t>Philosophy</a:t>
            </a:r>
            <a:r>
              <a:rPr lang="hu-HU" sz="2700" dirty="0"/>
              <a:t>” (rövidítve: PhD), </a:t>
            </a:r>
          </a:p>
          <a:p>
            <a:pPr marL="0" indent="0" algn="ctr">
              <a:buNone/>
            </a:pPr>
            <a:endParaRPr lang="hu-HU" sz="2700" b="1" dirty="0"/>
          </a:p>
          <a:p>
            <a:pPr marL="0" indent="0" algn="ctr">
              <a:buNone/>
            </a:pPr>
            <a:r>
              <a:rPr lang="hu-HU" sz="2700" b="1" dirty="0"/>
              <a:t>DLA</a:t>
            </a:r>
          </a:p>
          <a:p>
            <a:pPr marL="0" indent="0" algn="ctr">
              <a:buNone/>
            </a:pPr>
            <a:r>
              <a:rPr lang="hu-HU" sz="2700" dirty="0"/>
              <a:t>a művészeti képzésben a „</a:t>
            </a:r>
            <a:r>
              <a:rPr lang="hu-HU" sz="2700" dirty="0" err="1"/>
              <a:t>Doctor</a:t>
            </a:r>
            <a:r>
              <a:rPr lang="hu-HU" sz="2700" dirty="0"/>
              <a:t> of </a:t>
            </a:r>
            <a:r>
              <a:rPr lang="hu-HU" sz="2700" dirty="0" err="1"/>
              <a:t>Liberal</a:t>
            </a:r>
            <a:r>
              <a:rPr lang="hu-HU" sz="2700" dirty="0"/>
              <a:t> Arts” (rövidítve: DLA), </a:t>
            </a:r>
          </a:p>
          <a:p>
            <a:pPr marL="0" indent="0" algn="ctr">
              <a:buNone/>
            </a:pPr>
            <a:endParaRPr lang="hu-HU" sz="2700" dirty="0"/>
          </a:p>
          <a:p>
            <a:pPr marL="0" indent="0" algn="ctr">
              <a:buNone/>
            </a:pPr>
            <a:r>
              <a:rPr lang="hu-HU" sz="2700" b="1" dirty="0"/>
              <a:t>DBA</a:t>
            </a:r>
          </a:p>
          <a:p>
            <a:pPr marL="0" indent="0" algn="ctr">
              <a:buNone/>
            </a:pPr>
            <a:r>
              <a:rPr lang="hu-HU" sz="2700" dirty="0"/>
              <a:t>az üzleti doktori képzésben a „</a:t>
            </a:r>
            <a:r>
              <a:rPr lang="hu-HU" sz="2700" dirty="0" err="1"/>
              <a:t>Doctor</a:t>
            </a:r>
            <a:r>
              <a:rPr lang="hu-HU" sz="2700" dirty="0"/>
              <a:t> of Business </a:t>
            </a:r>
            <a:r>
              <a:rPr lang="hu-HU" sz="2700" dirty="0" err="1"/>
              <a:t>Administration</a:t>
            </a:r>
            <a:r>
              <a:rPr lang="hu-HU" sz="2700" dirty="0"/>
              <a:t>” (rövidítve: DBA). 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7867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D93808-BF64-72F4-F88F-4EFABF41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3556"/>
          </a:xfrm>
        </p:spPr>
        <p:txBody>
          <a:bodyPr/>
          <a:lstStyle/>
          <a:p>
            <a:r>
              <a:rPr lang="hu-HU" sz="3600" dirty="0"/>
              <a:t>A felnőttképzés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8890E9-B4D6-F574-30C9-855E1E1C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2913"/>
            <a:ext cx="7886700" cy="3619640"/>
          </a:xfrm>
        </p:spPr>
        <p:txBody>
          <a:bodyPr>
            <a:normAutofit/>
          </a:bodyPr>
          <a:lstStyle/>
          <a:p>
            <a:r>
              <a:rPr lang="hu-HU" sz="2600" dirty="0"/>
              <a:t>A felsőoktatási intézmények az alapító okiratukban foglaltak alapján – a felnőttképzésről szóló törvény szerint – vehetnek részt a felnőttképzésben.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C4421B6-A62F-FBB4-C5D0-A2C6BBC39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670" y="2924943"/>
            <a:ext cx="4462659" cy="27861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4AD0321-C05D-6FFD-3F65-03B13AC90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05" y="4514748"/>
            <a:ext cx="71939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F4F7BF-E45F-4A1A-8AE0-10F004CD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5190"/>
          </a:xfrm>
        </p:spPr>
        <p:txBody>
          <a:bodyPr/>
          <a:lstStyle/>
          <a:p>
            <a:r>
              <a:rPr lang="hu-HU" sz="3600" dirty="0"/>
              <a:t>A részismereti 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5C60D7-E48F-60DC-5B9E-6643B4A8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3055"/>
            <a:ext cx="8106788" cy="4604358"/>
          </a:xfrm>
        </p:spPr>
        <p:txBody>
          <a:bodyPr>
            <a:noAutofit/>
          </a:bodyPr>
          <a:lstStyle/>
          <a:p>
            <a:r>
              <a:rPr lang="hu-HU" sz="2600" dirty="0"/>
              <a:t>A felsőoktatási intézmény a vele hallgatói jogviszonyban álló és nem álló személyeket – részismereti képzés céljából – hallgatói jogviszony keretében, az intézmény bármely kurzusára, moduljára – külön felvételi eljárás nélkül – önköltséges képzésre felveheti.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DF37984-41CE-96B1-079A-78479C3DB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044" y="3164039"/>
            <a:ext cx="4462659" cy="27861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C4B86CC-5D17-E0B8-2984-C8C87D7A3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5107414"/>
            <a:ext cx="956732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F4F7BF-E45F-4A1A-8AE0-10F004CD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5190"/>
          </a:xfrm>
        </p:spPr>
        <p:txBody>
          <a:bodyPr/>
          <a:lstStyle/>
          <a:p>
            <a:r>
              <a:rPr lang="hu-HU" sz="3600" dirty="0"/>
              <a:t>A részismereti 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5C60D7-E48F-60DC-5B9E-6643B4A8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3055"/>
            <a:ext cx="8106788" cy="4604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/>
              <a:t> </a:t>
            </a:r>
          </a:p>
          <a:p>
            <a:r>
              <a:rPr lang="hu-HU" sz="2600" dirty="0"/>
              <a:t>Az intézmény a tanulmányi teljesítményről a tanulmányi rendszeréből a tárgyleírást (tematika) is tartalmazó </a:t>
            </a:r>
            <a:r>
              <a:rPr lang="hu-HU" sz="2600" dirty="0" err="1"/>
              <a:t>mikrotanúsítványt</a:t>
            </a:r>
            <a:r>
              <a:rPr lang="hu-HU" sz="2600" dirty="0"/>
              <a:t> köteles kiállítani. </a:t>
            </a:r>
          </a:p>
          <a:p>
            <a:r>
              <a:rPr lang="hu-HU" sz="2600" dirty="0"/>
              <a:t>Az elvégzett kurzus, modul teljesítése felsőfokú tanulmányokba a kreditátvitel szabályai szerint beszámítható.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DDCDA02-A384-D9D2-4273-763DF0F64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06761"/>
            <a:ext cx="4462659" cy="278611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4BA4487-6135-BEF0-E89B-93A5E9CF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606227"/>
            <a:ext cx="957155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1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A73FB4-9A3D-0C23-89B4-338613B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Mikroképzés</a:t>
            </a:r>
            <a:r>
              <a:rPr lang="hu-HU" dirty="0"/>
              <a:t>, </a:t>
            </a:r>
            <a:r>
              <a:rPr lang="hu-HU" dirty="0" err="1"/>
              <a:t>mikrotanúsítvány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2635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8EF261-92AE-6A13-A973-DB3ECB2D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504825"/>
            <a:ext cx="7789209" cy="4082116"/>
          </a:xfrm>
        </p:spPr>
        <p:txBody>
          <a:bodyPr/>
          <a:lstStyle/>
          <a:p>
            <a:r>
              <a:rPr lang="hu-HU" dirty="0"/>
              <a:t>Azonnali reakció piaci igényekre</a:t>
            </a:r>
          </a:p>
          <a:p>
            <a:r>
              <a:rPr lang="hu-HU" dirty="0"/>
              <a:t>Gyors engedélyezés (Oktatási Bizottság dönt)</a:t>
            </a:r>
          </a:p>
          <a:p>
            <a:r>
              <a:rPr lang="hu-HU" dirty="0"/>
              <a:t>Széles bemeneti lehetőségek </a:t>
            </a:r>
          </a:p>
          <a:p>
            <a:r>
              <a:rPr lang="hu-HU" dirty="0"/>
              <a:t>Rövid ciklusú képzések </a:t>
            </a:r>
          </a:p>
          <a:p>
            <a:r>
              <a:rPr lang="hu-HU" dirty="0"/>
              <a:t>Önköltség</a:t>
            </a:r>
          </a:p>
          <a:p>
            <a:r>
              <a:rPr lang="hu-HU" dirty="0"/>
              <a:t>Részismereti jogviszony</a:t>
            </a:r>
          </a:p>
          <a:p>
            <a:r>
              <a:rPr lang="hu-HU" dirty="0"/>
              <a:t>Tanulási eredmények (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outcomes</a:t>
            </a:r>
            <a:r>
              <a:rPr lang="hu-HU" dirty="0"/>
              <a:t>) </a:t>
            </a:r>
          </a:p>
          <a:p>
            <a:r>
              <a:rPr lang="hu-HU" dirty="0" err="1"/>
              <a:t>Mikrotanúsítvány</a:t>
            </a:r>
            <a:r>
              <a:rPr lang="hu-HU" dirty="0"/>
              <a:t> — FAR-</a:t>
            </a:r>
            <a:r>
              <a:rPr lang="hu-HU" dirty="0" err="1"/>
              <a:t>ba</a:t>
            </a:r>
            <a:r>
              <a:rPr lang="hu-HU" dirty="0"/>
              <a:t> jelentésre kerül automatikusan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44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63B6D5-FF28-497E-144A-3B704665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A magyarországi felsőoktatási intézmények köre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705967-0FF8-E2A7-B182-4654BE8C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96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3996BE-879C-1DC1-A8D0-F746638D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képzés munkarendjei</a:t>
            </a:r>
          </a:p>
        </p:txBody>
      </p:sp>
    </p:spTree>
    <p:extLst>
      <p:ext uri="{BB962C8B-B14F-4D97-AF65-F5344CB8AC3E}">
        <p14:creationId xmlns:p14="http://schemas.microsoft.com/office/powerpoint/2010/main" val="1901336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590775-5662-F8AA-55C0-1E3DE851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1" y="447473"/>
            <a:ext cx="7886700" cy="52529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14400" b="1" dirty="0"/>
              <a:t>A képzés megszervezésének módozatai </a:t>
            </a:r>
          </a:p>
          <a:p>
            <a:r>
              <a:rPr lang="hu-HU" sz="8400" dirty="0"/>
              <a:t>A felsőoktatásban a képzés, a képzési és kimeneti követelményekben foglaltak szerint megszervezhető </a:t>
            </a:r>
          </a:p>
          <a:p>
            <a:r>
              <a:rPr lang="hu-HU" sz="8400" dirty="0"/>
              <a:t>teljes idejű képzésként, </a:t>
            </a:r>
          </a:p>
          <a:p>
            <a:r>
              <a:rPr lang="hu-HU" sz="8400" dirty="0"/>
              <a:t>részidős képzésként, </a:t>
            </a:r>
          </a:p>
          <a:p>
            <a:r>
              <a:rPr lang="hu-HU" sz="8400" dirty="0"/>
              <a:t>távoktatásként. </a:t>
            </a:r>
          </a:p>
          <a:p>
            <a:r>
              <a:rPr lang="hu-HU" sz="8400" dirty="0"/>
              <a:t>A </a:t>
            </a:r>
            <a:r>
              <a:rPr lang="hu-HU" sz="8400" b="1" dirty="0"/>
              <a:t>teljes idejű képzés </a:t>
            </a:r>
            <a:r>
              <a:rPr lang="hu-HU" sz="8400" dirty="0"/>
              <a:t>félévenként legalább </a:t>
            </a:r>
            <a:r>
              <a:rPr lang="hu-HU" sz="8400" b="1" dirty="0"/>
              <a:t>kettőszáz</a:t>
            </a:r>
            <a:r>
              <a:rPr lang="hu-HU" sz="8400" dirty="0"/>
              <a:t>, doktori képzés esetén legalább negyven tanórából vagy ennek megfelelő zárt rendszerű elektronikus távolléti oktatásból áll. </a:t>
            </a:r>
          </a:p>
          <a:p>
            <a:r>
              <a:rPr lang="hu-HU" sz="8400" dirty="0"/>
              <a:t>A teljes idejű képzést a nappali képzés munkarendje szerint – zárt rendszerű elektronikus távolléti oktatás kivételével – </a:t>
            </a:r>
            <a:r>
              <a:rPr lang="hu-HU" sz="8400" b="1" dirty="0"/>
              <a:t>heti öt napból </a:t>
            </a:r>
            <a:r>
              <a:rPr lang="hu-HU" sz="8400" dirty="0"/>
              <a:t>álló tanítási hét keretében, a munkanapokon kell megszervezni. </a:t>
            </a:r>
          </a:p>
          <a:p>
            <a:r>
              <a:rPr lang="hu-HU" sz="8400" dirty="0"/>
              <a:t>A </a:t>
            </a:r>
            <a:r>
              <a:rPr lang="hu-HU" sz="8400" b="1" dirty="0"/>
              <a:t>részidős képzés </a:t>
            </a:r>
            <a:r>
              <a:rPr lang="hu-HU" sz="8400" dirty="0"/>
              <a:t>lehet </a:t>
            </a:r>
            <a:r>
              <a:rPr lang="hu-HU" sz="8400" b="1" dirty="0"/>
              <a:t>esti vagy levelező </a:t>
            </a:r>
            <a:r>
              <a:rPr lang="hu-HU" sz="8400" dirty="0"/>
              <a:t>képzés munkarendje szerint szervezett képzés. </a:t>
            </a:r>
          </a:p>
          <a:p>
            <a:r>
              <a:rPr lang="hu-HU" sz="8400" dirty="0"/>
              <a:t>A </a:t>
            </a:r>
            <a:r>
              <a:rPr lang="hu-HU" sz="8400" b="1" dirty="0"/>
              <a:t>szakirányú továbbképzés </a:t>
            </a:r>
            <a:r>
              <a:rPr lang="hu-HU" sz="8400" dirty="0"/>
              <a:t>időtartama a teljes idejű képzés tanóráinak legalább húsz, legfeljebb ötven százaléka lehet. </a:t>
            </a:r>
          </a:p>
        </p:txBody>
      </p:sp>
    </p:spTree>
    <p:extLst>
      <p:ext uri="{BB962C8B-B14F-4D97-AF65-F5344CB8AC3E}">
        <p14:creationId xmlns:p14="http://schemas.microsoft.com/office/powerpoint/2010/main" val="17403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E3E2A0-B7FC-9CD3-C142-0D1C5562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3556"/>
          </a:xfrm>
        </p:spPr>
        <p:txBody>
          <a:bodyPr/>
          <a:lstStyle/>
          <a:p>
            <a:pPr algn="ctr"/>
            <a:r>
              <a:rPr lang="hu-HU" sz="3600" dirty="0"/>
              <a:t>A felmenő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A5D75A-CE1F-E281-EAAA-3AF7A537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942"/>
            <a:ext cx="7789209" cy="4082116"/>
          </a:xfrm>
        </p:spPr>
        <p:txBody>
          <a:bodyPr>
            <a:normAutofit/>
          </a:bodyPr>
          <a:lstStyle/>
          <a:p>
            <a:r>
              <a:rPr lang="hu-HU" dirty="0"/>
              <a:t>A tanterveket ötévente felül kell vizsgálni. </a:t>
            </a:r>
          </a:p>
          <a:p>
            <a:r>
              <a:rPr lang="hu-HU" dirty="0"/>
              <a:t>Új vagy módosított tanulmányi és vizsgakövetelmények bevezetésére felmenő rendszerben kerülhet sor.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56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76AE29-BD05-2471-2558-82DCE169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Kötelező hallgatói szolgáltatások</a:t>
            </a:r>
          </a:p>
        </p:txBody>
      </p:sp>
    </p:spTree>
    <p:extLst>
      <p:ext uri="{BB962C8B-B14F-4D97-AF65-F5344CB8AC3E}">
        <p14:creationId xmlns:p14="http://schemas.microsoft.com/office/powerpoint/2010/main" val="2292704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CB4732-E2D8-3DE1-B409-D47ADCFB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90" y="227688"/>
            <a:ext cx="8709905" cy="774261"/>
          </a:xfrm>
        </p:spPr>
        <p:txBody>
          <a:bodyPr/>
          <a:lstStyle/>
          <a:p>
            <a:r>
              <a:rPr lang="hu-HU" sz="3500" dirty="0"/>
              <a:t>További hallgatói szolgáltatások biztosítandók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FEBADB-F49D-E9F6-226C-557C2C78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25233"/>
            <a:ext cx="8155427" cy="4614085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Tájékoztató és tanácsadó rendszerével segíti a – különös figyelemmel </a:t>
            </a:r>
            <a:r>
              <a:rPr lang="hu-HU" b="1" dirty="0"/>
              <a:t>a fogyatékkal élő</a:t>
            </a:r>
            <a:r>
              <a:rPr lang="hu-HU" dirty="0"/>
              <a:t> – hallgató beilleszkedését és előrehaladását a felsőfokú tanulmányok idején.</a:t>
            </a:r>
          </a:p>
          <a:p>
            <a:r>
              <a:rPr lang="hu-HU" dirty="0"/>
              <a:t>A tanulmányok alatt és befejezését követően segítséget nyújt </a:t>
            </a:r>
            <a:r>
              <a:rPr lang="hu-HU" b="1" dirty="0"/>
              <a:t>a karriertervezésben</a:t>
            </a:r>
            <a:r>
              <a:rPr lang="hu-HU" dirty="0"/>
              <a:t>, korai pályaorientációs és készségfejlesztési programokkal támogatja a középfokú oktatási rendszert, valamint a hallgatói utánpótlás biztosítását.</a:t>
            </a:r>
          </a:p>
          <a:p>
            <a:r>
              <a:rPr lang="hu-HU" dirty="0"/>
              <a:t>Ellátja a </a:t>
            </a:r>
            <a:r>
              <a:rPr lang="hu-HU" b="1" dirty="0"/>
              <a:t>tehetséggondozással</a:t>
            </a:r>
            <a:r>
              <a:rPr lang="hu-HU" dirty="0"/>
              <a:t> és a tudomány társadalmi elismertségének növelésével kapcsolatos feladatokat.</a:t>
            </a:r>
          </a:p>
          <a:p>
            <a:r>
              <a:rPr lang="hu-HU" dirty="0"/>
              <a:t>Lehetőséget biztosít arra, hogy az </a:t>
            </a:r>
            <a:r>
              <a:rPr lang="hu-HU" b="1" dirty="0"/>
              <a:t>előadások rendjét megismerhessék és látogathassák </a:t>
            </a:r>
            <a:r>
              <a:rPr lang="hu-HU" dirty="0"/>
              <a:t>azok is, akik nem állnak hallgatói jogviszonyban.</a:t>
            </a:r>
          </a:p>
          <a:p>
            <a:r>
              <a:rPr lang="hu-HU" dirty="0"/>
              <a:t>Meghatározza és közzéteszi a hallgatói jogviszony létesítéséhez szükséges </a:t>
            </a:r>
            <a:r>
              <a:rPr lang="hu-HU" b="1" dirty="0"/>
              <a:t>felvételi követelményeket a képzés meghirdetése előtt két évvel</a:t>
            </a:r>
            <a:r>
              <a:rPr lang="hu-HU" dirty="0"/>
              <a:t>. </a:t>
            </a:r>
          </a:p>
          <a:p>
            <a:r>
              <a:rPr lang="hu-HU" dirty="0"/>
              <a:t>Működése során biztosítja, hogy a hallgatókkal, az oktatókkal és a felsőoktatásban dolgozókkal kapcsolatos döntéseik meghozatala során </a:t>
            </a:r>
            <a:r>
              <a:rPr lang="hu-HU" b="1" dirty="0"/>
              <a:t>az egyenlő bánásmód </a:t>
            </a:r>
            <a:r>
              <a:rPr lang="hu-HU" dirty="0"/>
              <a:t>és az </a:t>
            </a:r>
            <a:r>
              <a:rPr lang="hu-HU" b="1" dirty="0"/>
              <a:t>egyenlő esélyű hozzáférés</a:t>
            </a:r>
            <a:r>
              <a:rPr lang="hu-HU" dirty="0"/>
              <a:t> követelményét megtartsák. </a:t>
            </a:r>
          </a:p>
        </p:txBody>
      </p:sp>
    </p:spTree>
    <p:extLst>
      <p:ext uri="{BB962C8B-B14F-4D97-AF65-F5344CB8AC3E}">
        <p14:creationId xmlns:p14="http://schemas.microsoft.com/office/powerpoint/2010/main" val="38676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CB4732-E2D8-3DE1-B409-D47ADCFB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3" y="365125"/>
            <a:ext cx="8832714" cy="880015"/>
          </a:xfrm>
        </p:spPr>
        <p:txBody>
          <a:bodyPr/>
          <a:lstStyle/>
          <a:p>
            <a:r>
              <a:rPr lang="hu-HU" sz="3500" dirty="0"/>
              <a:t>További hallgatói szolgáltatások biztosítandók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FEBADB-F49D-E9F6-226C-557C2C78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95" y="1387942"/>
            <a:ext cx="7789209" cy="4082116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testi és lelki egészségfejlesztést is beleértve a </a:t>
            </a:r>
            <a:r>
              <a:rPr lang="hu-HU" b="1" dirty="0"/>
              <a:t>rendszeres testmozgás és sporttevékenység </a:t>
            </a:r>
            <a:r>
              <a:rPr lang="hu-HU" dirty="0"/>
              <a:t>megszervezését, </a:t>
            </a:r>
          </a:p>
          <a:p>
            <a:r>
              <a:rPr lang="hu-HU" dirty="0"/>
              <a:t>a </a:t>
            </a:r>
            <a:r>
              <a:rPr lang="hu-HU" b="1" dirty="0"/>
              <a:t>könyvtári</a:t>
            </a:r>
            <a:r>
              <a:rPr lang="hu-HU" dirty="0"/>
              <a:t> szolgáltatást, </a:t>
            </a:r>
          </a:p>
          <a:p>
            <a:r>
              <a:rPr lang="hu-HU" b="1" dirty="0"/>
              <a:t>pénzügyi</a:t>
            </a:r>
            <a:r>
              <a:rPr lang="hu-HU" dirty="0"/>
              <a:t>- és </a:t>
            </a:r>
          </a:p>
          <a:p>
            <a:r>
              <a:rPr lang="hu-HU" b="1" dirty="0"/>
              <a:t>vállalkozói</a:t>
            </a:r>
            <a:r>
              <a:rPr lang="hu-HU" dirty="0"/>
              <a:t>-, </a:t>
            </a:r>
          </a:p>
          <a:p>
            <a:r>
              <a:rPr lang="hu-HU" b="1" dirty="0"/>
              <a:t>az anyanyelvi</a:t>
            </a:r>
            <a:r>
              <a:rPr lang="hu-HU" dirty="0"/>
              <a:t> képzést, továbbá </a:t>
            </a:r>
          </a:p>
          <a:p>
            <a:r>
              <a:rPr lang="hu-HU" dirty="0"/>
              <a:t>lehetőséget kell teremtenie az </a:t>
            </a:r>
            <a:r>
              <a:rPr lang="hu-HU" b="1" dirty="0"/>
              <a:t>idegen nyelvi szaknyelvi</a:t>
            </a:r>
            <a:r>
              <a:rPr lang="hu-HU" dirty="0"/>
              <a:t> ismeretek fejlesztésére. </a:t>
            </a:r>
          </a:p>
        </p:txBody>
      </p:sp>
    </p:spTree>
    <p:extLst>
      <p:ext uri="{BB962C8B-B14F-4D97-AF65-F5344CB8AC3E}">
        <p14:creationId xmlns:p14="http://schemas.microsoft.com/office/powerpoint/2010/main" val="28173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EF4C65-4CC9-7807-E117-2B519040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282B8C-8C17-45D8-1C43-3927331F9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marL="0" indent="0" algn="ctr">
              <a:buNone/>
            </a:pPr>
            <a:r>
              <a:rPr lang="hu-HU" dirty="0"/>
              <a:t>Lengvárszky Attila</a:t>
            </a:r>
          </a:p>
          <a:p>
            <a:pPr marL="0" indent="0" algn="ctr">
              <a:buNone/>
            </a:pPr>
            <a:r>
              <a:rPr lang="hu-HU" sz="2400" dirty="0"/>
              <a:t>oktatási igazgató, rektori követ</a:t>
            </a:r>
          </a:p>
          <a:p>
            <a:pPr marL="0" indent="0" algn="ctr">
              <a:buNone/>
            </a:pPr>
            <a:r>
              <a:rPr lang="hu-HU" sz="2100" dirty="0">
                <a:hlinkClick r:id="rId2"/>
              </a:rPr>
              <a:t>lengvarszky.attila@pte.hu</a:t>
            </a:r>
            <a:r>
              <a:rPr lang="hu-HU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41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AA17B41-51F1-3E75-8954-567804C1E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84" t="15105" r="11915" b="4816"/>
          <a:stretch/>
        </p:blipFill>
        <p:spPr bwMode="auto">
          <a:xfrm>
            <a:off x="693420" y="719847"/>
            <a:ext cx="7361082" cy="48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48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356818-EABF-7A83-285E-A61E02261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763930"/>
            <a:ext cx="7829550" cy="4318216"/>
          </a:xfrm>
        </p:spPr>
        <p:txBody>
          <a:bodyPr>
            <a:normAutofit fontScale="32500" lnSpcReduction="20000"/>
          </a:bodyPr>
          <a:lstStyle/>
          <a:p>
            <a:endParaRPr lang="hu-HU" sz="4200" dirty="0"/>
          </a:p>
          <a:p>
            <a:pPr marL="0" indent="0">
              <a:buNone/>
            </a:pPr>
            <a:r>
              <a:rPr lang="hu-HU" sz="11100" dirty="0"/>
              <a:t>A felsőoktatási intézmény alapítója</a:t>
            </a:r>
          </a:p>
          <a:p>
            <a:endParaRPr lang="hu-HU" sz="7200" dirty="0"/>
          </a:p>
          <a:p>
            <a:r>
              <a:rPr lang="hu-HU" sz="7200" b="1" dirty="0"/>
              <a:t>Ki alapíthat felsőoktatási intézményt?</a:t>
            </a:r>
          </a:p>
          <a:p>
            <a:r>
              <a:rPr lang="hu-HU" sz="7200" dirty="0"/>
              <a:t>a magyar </a:t>
            </a:r>
            <a:r>
              <a:rPr lang="hu-HU" sz="7200" b="1" dirty="0"/>
              <a:t>állam</a:t>
            </a:r>
            <a:r>
              <a:rPr lang="hu-HU" sz="7200" dirty="0"/>
              <a:t>, </a:t>
            </a:r>
          </a:p>
          <a:p>
            <a:r>
              <a:rPr lang="hu-HU" sz="7200" dirty="0"/>
              <a:t>országos </a:t>
            </a:r>
            <a:r>
              <a:rPr lang="hu-HU" sz="7200" b="1" dirty="0"/>
              <a:t>nemzetiségi önkormányzat</a:t>
            </a:r>
            <a:r>
              <a:rPr lang="hu-HU" sz="7200" dirty="0"/>
              <a:t>,</a:t>
            </a:r>
          </a:p>
          <a:p>
            <a:r>
              <a:rPr lang="hu-HU" sz="7200" b="1" dirty="0"/>
              <a:t>egyházi jogi </a:t>
            </a:r>
            <a:r>
              <a:rPr lang="hu-HU" sz="7200" dirty="0"/>
              <a:t>személy, </a:t>
            </a:r>
          </a:p>
          <a:p>
            <a:r>
              <a:rPr lang="hu-HU" sz="7200" dirty="0"/>
              <a:t>Magyarország területén székhellyel rendelkező </a:t>
            </a:r>
            <a:r>
              <a:rPr lang="hu-HU" sz="7200" b="1" dirty="0"/>
              <a:t>gazdasági társaság, </a:t>
            </a:r>
          </a:p>
          <a:p>
            <a:r>
              <a:rPr lang="hu-HU" sz="7200" dirty="0"/>
              <a:t>Magyarországon nyilvántartásba vett </a:t>
            </a:r>
            <a:r>
              <a:rPr lang="hu-HU" sz="7200" b="1" dirty="0"/>
              <a:t>alapítvány, vagyonkezelő alapítvány, közalapítvány</a:t>
            </a:r>
            <a:r>
              <a:rPr lang="hu-HU" sz="7200" dirty="0"/>
              <a:t> vagy </a:t>
            </a:r>
          </a:p>
          <a:p>
            <a:r>
              <a:rPr lang="hu-HU" sz="7200" dirty="0"/>
              <a:t>vallási egyesület.</a:t>
            </a:r>
          </a:p>
          <a:p>
            <a:endParaRPr lang="hu-HU" sz="4200" dirty="0"/>
          </a:p>
          <a:p>
            <a:endParaRPr lang="hu-HU" sz="4200" dirty="0"/>
          </a:p>
          <a:p>
            <a:endParaRPr lang="hu-HU" sz="4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85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3450AD-96E0-742D-9D80-5FFEE4F0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27906"/>
            <a:ext cx="7886700" cy="3596481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/>
              <a:t>állami </a:t>
            </a:r>
          </a:p>
          <a:p>
            <a:pPr lvl="1"/>
            <a:r>
              <a:rPr lang="hu-HU" b="1" dirty="0"/>
              <a:t>egyetem </a:t>
            </a:r>
            <a:r>
              <a:rPr lang="hu-HU" dirty="0"/>
              <a:t>(Pl. ELTE, NKE) </a:t>
            </a:r>
          </a:p>
          <a:p>
            <a:pPr lvl="1"/>
            <a:r>
              <a:rPr lang="hu-HU" b="1" dirty="0"/>
              <a:t>főiskola </a:t>
            </a:r>
            <a:r>
              <a:rPr lang="hu-HU" dirty="0"/>
              <a:t>(Eötvös, Baja)</a:t>
            </a:r>
          </a:p>
          <a:p>
            <a:pPr lvl="1"/>
            <a:endParaRPr lang="hu-HU" dirty="0"/>
          </a:p>
          <a:p>
            <a:r>
              <a:rPr lang="hu-HU" b="1" dirty="0"/>
              <a:t>nem állami </a:t>
            </a:r>
          </a:p>
          <a:p>
            <a:pPr lvl="1"/>
            <a:r>
              <a:rPr lang="hu-HU" b="1" dirty="0"/>
              <a:t>egyetem </a:t>
            </a:r>
            <a:r>
              <a:rPr lang="hu-HU" dirty="0"/>
              <a:t>(Pl. PTE, DE, SZTE, BME)</a:t>
            </a:r>
          </a:p>
          <a:p>
            <a:pPr lvl="1"/>
            <a:r>
              <a:rPr lang="hu-HU" b="1" dirty="0"/>
              <a:t>alkalmazott tudományok egyeteme </a:t>
            </a:r>
            <a:r>
              <a:rPr lang="hu-HU" dirty="0"/>
              <a:t>(Pl. BGE)</a:t>
            </a:r>
          </a:p>
          <a:p>
            <a:pPr lvl="1"/>
            <a:r>
              <a:rPr lang="hu-HU" b="1" dirty="0"/>
              <a:t>főiskola</a:t>
            </a:r>
            <a:r>
              <a:rPr lang="hu-HU" dirty="0"/>
              <a:t> (Pl. PPHF)</a:t>
            </a:r>
          </a:p>
          <a:p>
            <a:pPr lvl="1"/>
            <a:endParaRPr lang="hu-HU" dirty="0"/>
          </a:p>
          <a:p>
            <a:pPr marL="342900" lvl="1" indent="0">
              <a:buNone/>
            </a:pPr>
            <a:r>
              <a:rPr lang="hu-HU" dirty="0"/>
              <a:t>Az, aki az alapítói jogot gyakorolja, ellátja a felsőoktatási intézmény fenntartásával kapcsolatos feladatokat (fenntartó)  is. </a:t>
            </a:r>
          </a:p>
          <a:p>
            <a:pPr marL="342900" lvl="1" indent="0">
              <a:buNone/>
            </a:pPr>
            <a:r>
              <a:rPr lang="hu-HU" dirty="0"/>
              <a:t>Az állam ágazatirányítói szerepben (is) van. 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33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5F403A-8547-1256-1576-4E1D25EB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Intézménytípusok</a:t>
            </a:r>
          </a:p>
        </p:txBody>
      </p:sp>
    </p:spTree>
    <p:extLst>
      <p:ext uri="{BB962C8B-B14F-4D97-AF65-F5344CB8AC3E}">
        <p14:creationId xmlns:p14="http://schemas.microsoft.com/office/powerpoint/2010/main" val="287403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DA0439-3747-A590-CF8F-31EA45CC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Egyetem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710DA2-E20C-0B94-6371-23765C9F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7942"/>
            <a:ext cx="7789209" cy="4082116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  <a:p>
            <a:r>
              <a:rPr lang="hu-HU" dirty="0"/>
              <a:t>legalább </a:t>
            </a:r>
            <a:r>
              <a:rPr lang="hu-HU" b="1" dirty="0"/>
              <a:t>nyolc alapképzési és hat mesterképzési </a:t>
            </a:r>
            <a:r>
              <a:rPr lang="hu-HU" dirty="0"/>
              <a:t>szakon jogosult képzésre, valamint </a:t>
            </a:r>
            <a:r>
              <a:rPr lang="hu-HU" b="1" dirty="0"/>
              <a:t>doktori</a:t>
            </a:r>
            <a:r>
              <a:rPr lang="hu-HU" dirty="0"/>
              <a:t> képzésre és doktori fokozat odaítélésére,</a:t>
            </a:r>
          </a:p>
          <a:p>
            <a:r>
              <a:rPr lang="hu-HU" dirty="0"/>
              <a:t>munkaviszony, illetve közalkalmazotti jogviszony keretében foglalkoztatott </a:t>
            </a:r>
            <a:r>
              <a:rPr lang="hu-HU" b="1" dirty="0"/>
              <a:t>oktatóinak, tudományos kutatóinak legalább hatvan százalék</a:t>
            </a:r>
            <a:r>
              <a:rPr lang="hu-HU" dirty="0"/>
              <a:t>a </a:t>
            </a:r>
            <a:r>
              <a:rPr lang="hu-HU" b="1" dirty="0"/>
              <a:t>tudományos fokozattal </a:t>
            </a:r>
            <a:r>
              <a:rPr lang="hu-HU" dirty="0"/>
              <a:t>rendelkezik</a:t>
            </a:r>
          </a:p>
          <a:p>
            <a:r>
              <a:rPr lang="hu-HU" dirty="0"/>
              <a:t>képzéseit képes </a:t>
            </a:r>
            <a:r>
              <a:rPr lang="hu-HU" b="1" dirty="0"/>
              <a:t>idegen nyelven </a:t>
            </a:r>
            <a:r>
              <a:rPr lang="hu-HU" dirty="0"/>
              <a:t>folytatni az általa indított szakok egy részén, valamint</a:t>
            </a:r>
          </a:p>
          <a:p>
            <a:r>
              <a:rPr lang="hu-HU" b="1" dirty="0"/>
              <a:t>tudományos diákkört </a:t>
            </a:r>
            <a:r>
              <a:rPr lang="hu-HU" dirty="0"/>
              <a:t>működtet,</a:t>
            </a:r>
          </a:p>
          <a:p>
            <a:r>
              <a:rPr lang="hu-HU" dirty="0"/>
              <a:t>az alaptevékenységének ellátásához szükséges oktatók és kutatók legalább </a:t>
            </a:r>
            <a:r>
              <a:rPr lang="hu-HU" b="1" dirty="0"/>
              <a:t>hatvan százalékát munkaviszony vagy </a:t>
            </a:r>
            <a:r>
              <a:rPr lang="hu-HU" dirty="0"/>
              <a:t>közalkalmazotti jogviszony keretében foglalkoztatja.  </a:t>
            </a:r>
          </a:p>
        </p:txBody>
      </p:sp>
    </p:spTree>
    <p:extLst>
      <p:ext uri="{BB962C8B-B14F-4D97-AF65-F5344CB8AC3E}">
        <p14:creationId xmlns:p14="http://schemas.microsoft.com/office/powerpoint/2010/main" val="22865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DA0439-3747-A590-CF8F-31EA45CC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/>
              <a:t>Alkalmazott tudományok egyeteme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710DA2-E20C-0B94-6371-23765C9F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789209" cy="4082116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legalább </a:t>
            </a:r>
            <a:r>
              <a:rPr lang="hu-HU" b="1" dirty="0"/>
              <a:t>négy alapképzési szakon és két mesterképzési </a:t>
            </a:r>
            <a:r>
              <a:rPr lang="hu-HU" dirty="0"/>
              <a:t>szakon jogosult képzésre,</a:t>
            </a:r>
          </a:p>
          <a:p>
            <a:r>
              <a:rPr lang="hu-HU" dirty="0"/>
              <a:t>legalább </a:t>
            </a:r>
            <a:r>
              <a:rPr lang="hu-HU" b="1" dirty="0"/>
              <a:t>két szakon duális </a:t>
            </a:r>
            <a:r>
              <a:rPr lang="hu-HU" dirty="0"/>
              <a:t>képzést folytat,</a:t>
            </a:r>
          </a:p>
          <a:p>
            <a:r>
              <a:rPr lang="hu-HU" dirty="0"/>
              <a:t>munkaviszony, illetve közalkalmazotti jogviszony keretében foglalkoztatott </a:t>
            </a:r>
            <a:r>
              <a:rPr lang="hu-HU" b="1" dirty="0"/>
              <a:t>oktatóinak, tudományos kutatóinak legalább negyvenöt százaléka tudományos fokozattal </a:t>
            </a:r>
            <a:r>
              <a:rPr lang="hu-HU" dirty="0"/>
              <a:t>rendelkezik,</a:t>
            </a:r>
          </a:p>
          <a:p>
            <a:r>
              <a:rPr lang="hu-HU" dirty="0"/>
              <a:t>képzéseit képes </a:t>
            </a:r>
            <a:r>
              <a:rPr lang="hu-HU" b="1" dirty="0"/>
              <a:t>idegen nyelven</a:t>
            </a:r>
            <a:r>
              <a:rPr lang="hu-HU" dirty="0"/>
              <a:t> folytatni az általa indított szakok egy részén, valamint</a:t>
            </a:r>
          </a:p>
          <a:p>
            <a:r>
              <a:rPr lang="hu-HU" b="1" dirty="0"/>
              <a:t>tudományos diákkört </a:t>
            </a:r>
            <a:r>
              <a:rPr lang="hu-HU" dirty="0"/>
              <a:t>működtet.  </a:t>
            </a:r>
          </a:p>
        </p:txBody>
      </p:sp>
    </p:spTree>
    <p:extLst>
      <p:ext uri="{BB962C8B-B14F-4D97-AF65-F5344CB8AC3E}">
        <p14:creationId xmlns:p14="http://schemas.microsoft.com/office/powerpoint/2010/main" val="4569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1C2767BA-6EA7-46B7-9AC0-3E01050EEBD9}" vid="{ECDFFA41-01AF-47A6-A1D2-6816C0E4668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450b851-8a1e-4430-8173-adc63b386b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82C8748CE52514A98C251FF69C15FF8" ma:contentTypeVersion="17" ma:contentTypeDescription="Új dokumentum létrehozása." ma:contentTypeScope="" ma:versionID="d5f35b7d08c03e4d726618903ff0f825">
  <xsd:schema xmlns:xsd="http://www.w3.org/2001/XMLSchema" xmlns:xs="http://www.w3.org/2001/XMLSchema" xmlns:p="http://schemas.microsoft.com/office/2006/metadata/properties" xmlns:ns3="7450b851-8a1e-4430-8173-adc63b386bba" xmlns:ns4="64099b79-8644-4e9d-8eef-c27105f276b7" targetNamespace="http://schemas.microsoft.com/office/2006/metadata/properties" ma:root="true" ma:fieldsID="a2d42e1cb6411e5051cd80e306f4a330" ns3:_="" ns4:_="">
    <xsd:import namespace="7450b851-8a1e-4430-8173-adc63b386bba"/>
    <xsd:import namespace="64099b79-8644-4e9d-8eef-c27105f276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0b851-8a1e-4430-8173-adc63b386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99b79-8644-4e9d-8eef-c27105f27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2D2D7-9FF7-4955-940F-06EC773696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FEA511-876C-47C5-9DED-96F04D09E468}">
  <ds:schemaRefs>
    <ds:schemaRef ds:uri="http://purl.org/dc/dcmitype/"/>
    <ds:schemaRef ds:uri="http://schemas.microsoft.com/office/2006/documentManagement/types"/>
    <ds:schemaRef ds:uri="64099b79-8644-4e9d-8eef-c27105f276b7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450b851-8a1e-4430-8173-adc63b386bb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90B29-F914-47F8-BF83-D5AB74956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50b851-8a1e-4430-8173-adc63b386bba"/>
    <ds:schemaRef ds:uri="64099b79-8644-4e9d-8eef-c27105f27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pte_2020_4-3</Template>
  <TotalTime>1270</TotalTime>
  <Words>1391</Words>
  <Application>Microsoft Office PowerPoint</Application>
  <PresentationFormat>Diavetítés a képernyőre (4:3 oldalarány)</PresentationFormat>
  <Paragraphs>181</Paragraphs>
  <Slides>36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1" baseType="lpstr">
      <vt:lpstr>Aptos</vt:lpstr>
      <vt:lpstr>Arial</vt:lpstr>
      <vt:lpstr>Calibri</vt:lpstr>
      <vt:lpstr>Cambria</vt:lpstr>
      <vt:lpstr>Office-téma</vt:lpstr>
      <vt:lpstr>A magyarországi felsőoktatás  néhány eleme</vt:lpstr>
      <vt:lpstr>Miről lesz szó?</vt:lpstr>
      <vt:lpstr>   A magyarországi felsőoktatási intézmények köre</vt:lpstr>
      <vt:lpstr>PowerPoint-bemutató</vt:lpstr>
      <vt:lpstr>PowerPoint-bemutató</vt:lpstr>
      <vt:lpstr>PowerPoint-bemutató</vt:lpstr>
      <vt:lpstr>Intézménytípusok</vt:lpstr>
      <vt:lpstr>Egyetem </vt:lpstr>
      <vt:lpstr>Alkalmazott tudományok egyeteme</vt:lpstr>
      <vt:lpstr>Főiskola</vt:lpstr>
      <vt:lpstr>A felsőoktatás működésének színterei</vt:lpstr>
      <vt:lpstr>A felsőoktatás működésének színterei</vt:lpstr>
      <vt:lpstr>A nemzetközi felsőoktatási tér (EFT)</vt:lpstr>
      <vt:lpstr>Az európai oktatási színtér</vt:lpstr>
      <vt:lpstr>Képzési szintek</vt:lpstr>
      <vt:lpstr>Képzési szintek</vt:lpstr>
      <vt:lpstr>PowerPoint-bemutató</vt:lpstr>
      <vt:lpstr>PowerPoint-bemutató</vt:lpstr>
      <vt:lpstr>Osztatlan (mester) képzés</vt:lpstr>
      <vt:lpstr>PowerPoint-bemutató</vt:lpstr>
      <vt:lpstr>PowerPoint-bemutató</vt:lpstr>
      <vt:lpstr>A szakirányú továbbképzés</vt:lpstr>
      <vt:lpstr>A doktori képzés</vt:lpstr>
      <vt:lpstr>                        A doktori képzés</vt:lpstr>
      <vt:lpstr>A felnőttképzés</vt:lpstr>
      <vt:lpstr>A részismereti képzés</vt:lpstr>
      <vt:lpstr>A részismereti képzés</vt:lpstr>
      <vt:lpstr>Mikroképzés, mikrotanúsítvány</vt:lpstr>
      <vt:lpstr>PowerPoint-bemutató</vt:lpstr>
      <vt:lpstr>A képzés munkarendjei</vt:lpstr>
      <vt:lpstr>PowerPoint-bemutató</vt:lpstr>
      <vt:lpstr>A felmenő rendszer</vt:lpstr>
      <vt:lpstr>Kötelező hallgatói szolgáltatások</vt:lpstr>
      <vt:lpstr>További hallgatói szolgáltatások biztosítandók</vt:lpstr>
      <vt:lpstr>További hallgatói szolgáltatások biztosítandók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magyarországi felsőoktatás  néhány eleme</dc:title>
  <dc:creator>Vinter Miklós</dc:creator>
  <cp:lastModifiedBy>Vinter Miklós</cp:lastModifiedBy>
  <cp:revision>10</cp:revision>
  <dcterms:created xsi:type="dcterms:W3CDTF">2024-11-21T19:17:26Z</dcterms:created>
  <dcterms:modified xsi:type="dcterms:W3CDTF">2025-11-07T10:09:03Z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0x010100682C8748CE52514A98C251FF69C15FF8</vt:lpwstr>
  </property>
</Properties>
</file>