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3"/>
  </p:sldMasterIdLst>
  <p:sldIdLst>
    <p:sldId id="256" r:id="rId4"/>
    <p:sldId id="257" r:id="rId5"/>
    <p:sldId id="268" r:id="rId6"/>
    <p:sldId id="265" r:id="rId7"/>
    <p:sldId id="266" r:id="rId8"/>
    <p:sldId id="267" r:id="rId9"/>
    <p:sldId id="262" r:id="rId10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628F"/>
    <a:srgbClr val="0D38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46" d="100"/>
          <a:sy n="46" d="100"/>
        </p:scale>
        <p:origin x="1060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166" y="3765175"/>
            <a:ext cx="4549588" cy="1806669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41" y="5571845"/>
            <a:ext cx="3070412" cy="1205753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656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07138" cy="4109010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8F44A-3D5B-44E2-8D13-C6C214CA7260}" type="datetimeFigureOut">
              <a:rPr lang="hu-HU"/>
              <a:pPr>
                <a:defRPr/>
              </a:pPr>
              <a:t>2025. 12. 01.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641D17-AE98-46C7-83B4-5AE370B500CF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98128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524687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7225" y="365125"/>
            <a:ext cx="5800725" cy="5524687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5D3FA-969D-4A87-8E46-A0FA7F7FBBC3}" type="datetimeFigureOut">
              <a:rPr lang="hu-HU"/>
              <a:pPr>
                <a:defRPr/>
              </a:pPr>
              <a:t>2025. 12. 01.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E7FFD-9F79-4432-AFA8-6C9060D351E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09271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789209" cy="4082116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4EC5B5-EBD4-4091-8C8E-03E72A4AAA0C}" type="datetimeFigureOut">
              <a:rPr lang="hu-HU"/>
              <a:pPr>
                <a:defRPr/>
              </a:pPr>
              <a:t>2025. 12. 01.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00CE40-EA12-44B5-91E2-39CE21043C8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43948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62477"/>
            <a:ext cx="7886700" cy="135423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E851E6-76D2-4074-B5E6-DBE44F7A7810}" type="datetimeFigureOut">
              <a:rPr lang="hu-HU"/>
              <a:pPr>
                <a:defRPr/>
              </a:pPr>
              <a:t>2025. 12. 01.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0EB2F0-4E8D-4BAE-828E-AECD2329D4A2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71376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53703" cy="411797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11797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282DAE-1EB3-4582-A8A8-86AF96DCCBBB}" type="datetimeFigureOut">
              <a:rPr lang="hu-HU"/>
              <a:pPr>
                <a:defRPr/>
              </a:pPr>
              <a:t>2025. 12. 01.</a:t>
            </a:fld>
            <a:endParaRPr lang="hu-H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5A5C0B-BE7B-40BC-A36C-0BCA66F7766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29183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43852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6200" cy="343852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91722-EACF-42F5-90BB-41010EDB779A}" type="datetimeFigureOut">
              <a:rPr lang="hu-HU"/>
              <a:pPr>
                <a:defRPr/>
              </a:pPr>
              <a:t>2025. 12. 01.</a:t>
            </a:fld>
            <a:endParaRPr lang="hu-H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0870A-A3F8-4200-A9FD-314FD38137AC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92452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782C3D-879B-4918-BA94-42C42322BE64}" type="datetimeFigureOut">
              <a:rPr lang="hu-HU"/>
              <a:pPr>
                <a:defRPr/>
              </a:pPr>
              <a:t>2025. 12. 01.</a:t>
            </a:fld>
            <a:endParaRPr lang="hu-H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C72EC-AEB5-4C44-BDCD-CBC611237BF2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93402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ADC00B-58A1-4E38-A194-59AAFCC9FC6F}" type="datetimeFigureOut">
              <a:rPr lang="hu-HU"/>
              <a:pPr>
                <a:defRPr/>
              </a:pPr>
              <a:t>2025. 12. 01.</a:t>
            </a:fld>
            <a:endParaRPr lang="hu-H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6EF778-9E61-4BF4-B09A-F53E75C9A000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69162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CA13A8-0FCD-4CAA-A865-8B75868008A8}" type="datetimeFigureOut">
              <a:rPr lang="hu-HU"/>
              <a:pPr>
                <a:defRPr/>
              </a:pPr>
              <a:t>2025. 12. 01.</a:t>
            </a:fld>
            <a:endParaRPr lang="hu-H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87F8CF-DE82-41CE-8ADB-D1310FE1F35A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42461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u-HU" noProof="0"/>
              <a:t>Kép beszúrásához kattintson az ikonra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CEB87-BDBC-4E21-B03E-0C0150B52243}" type="datetimeFigureOut">
              <a:rPr lang="hu-HU"/>
              <a:pPr>
                <a:defRPr/>
              </a:pPr>
              <a:t>2025. 12. 01.</a:t>
            </a:fld>
            <a:endParaRPr lang="hu-H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61FFA-089A-4B97-AA84-EDF6AAB463D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8263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Mintacím szerkesztése</a:t>
            </a:r>
            <a:endParaRPr lang="en-US" altLang="hu-HU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Mintaszöveg szerkesztése</a:t>
            </a:r>
          </a:p>
          <a:p>
            <a:pPr lvl="1"/>
            <a:r>
              <a:rPr lang="hu-HU" altLang="hu-HU"/>
              <a:t>Második szint</a:t>
            </a:r>
          </a:p>
          <a:p>
            <a:pPr lvl="2"/>
            <a:r>
              <a:rPr lang="hu-HU" altLang="hu-HU"/>
              <a:t>Harmadik szint</a:t>
            </a:r>
          </a:p>
          <a:p>
            <a:pPr lvl="3"/>
            <a:r>
              <a:rPr lang="hu-HU" altLang="hu-HU"/>
              <a:t>Negyedik szint</a:t>
            </a:r>
          </a:p>
          <a:p>
            <a:pPr lvl="4"/>
            <a:r>
              <a:rPr lang="hu-HU" altLang="hu-HU"/>
              <a:t>Ötödik szint</a:t>
            </a:r>
            <a:endParaRPr lang="en-US" alt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C7BEC31-F725-42C4-B7E9-5E47BC089304}" type="datetimeFigureOut">
              <a:rPr lang="hu-HU"/>
              <a:pPr>
                <a:defRPr/>
              </a:pPr>
              <a:t>2025. 12. 01.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120C2D2-82D9-4E1A-9E25-22B37EF11ADB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en-US" sz="6000" b="1" kern="1200" dirty="0">
          <a:solidFill>
            <a:srgbClr val="0D3862"/>
          </a:solidFill>
          <a:latin typeface="+mn-lt"/>
          <a:ea typeface="+mn-ea"/>
          <a:cs typeface="+mn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000" b="1">
          <a:solidFill>
            <a:srgbClr val="0D3862"/>
          </a:solidFill>
          <a:latin typeface="Calibri" panose="020F050202020403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000" b="1">
          <a:solidFill>
            <a:srgbClr val="0D3862"/>
          </a:solidFill>
          <a:latin typeface="Calibri" panose="020F050202020403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000" b="1">
          <a:solidFill>
            <a:srgbClr val="0D3862"/>
          </a:solidFill>
          <a:latin typeface="Calibri" panose="020F050202020403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000" b="1">
          <a:solidFill>
            <a:srgbClr val="0D3862"/>
          </a:solidFill>
          <a:latin typeface="Calibri" panose="020F05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000" b="1">
          <a:solidFill>
            <a:srgbClr val="0D3862"/>
          </a:solidFill>
          <a:latin typeface="Calibri" panose="020F05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000" b="1">
          <a:solidFill>
            <a:srgbClr val="0D3862"/>
          </a:solidFill>
          <a:latin typeface="Calibri" panose="020F05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000" b="1">
          <a:solidFill>
            <a:srgbClr val="0D3862"/>
          </a:solidFill>
          <a:latin typeface="Calibri" panose="020F05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000" b="1">
          <a:solidFill>
            <a:srgbClr val="0D3862"/>
          </a:solidFill>
          <a:latin typeface="Calibri" panose="020F050202020403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lang="hu-HU" sz="3200" i="1" kern="1200" dirty="0">
          <a:solidFill>
            <a:srgbClr val="0D3862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203864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203864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203864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20386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mailto:vinter.miklos@pte.hu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62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 descr="A képen szöveg, levél, képernyőkép, táska látható&#10;&#10;Előfordulhat, hogy a mesterséges intelligencia által létrehozott tartalom helytelen.">
            <a:extLst>
              <a:ext uri="{FF2B5EF4-FFF2-40B4-BE49-F238E27FC236}">
                <a16:creationId xmlns:a16="http://schemas.microsoft.com/office/drawing/2014/main" id="{668D79C1-B0EA-0D80-1828-C1287BFC20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317"/>
            <a:ext cx="9144000" cy="4313039"/>
          </a:xfrm>
          <a:prstGeom prst="rect">
            <a:avLst/>
          </a:prstGeom>
          <a:solidFill>
            <a:srgbClr val="1D628F"/>
          </a:solidFill>
        </p:spPr>
      </p:pic>
      <p:sp>
        <p:nvSpPr>
          <p:cNvPr id="3074" name="Szövegdoboz 1"/>
          <p:cNvSpPr txBox="1">
            <a:spLocks noChangeArrowheads="1"/>
          </p:cNvSpPr>
          <p:nvPr/>
        </p:nvSpPr>
        <p:spPr bwMode="auto">
          <a:xfrm>
            <a:off x="619260" y="4391486"/>
            <a:ext cx="717259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hu-HU" altLang="hu-HU" sz="3600" b="1" i="1" dirty="0">
                <a:solidFill>
                  <a:schemeClr val="bg1"/>
                </a:solidFill>
              </a:rPr>
              <a:t>PTE Beiskolázási</a:t>
            </a:r>
          </a:p>
          <a:p>
            <a:pPr eaLnBrk="1" hangingPunct="1"/>
            <a:r>
              <a:rPr lang="hu-HU" altLang="hu-HU" sz="3600" b="1" i="1" dirty="0">
                <a:solidFill>
                  <a:schemeClr val="bg1"/>
                </a:solidFill>
              </a:rPr>
              <a:t>nagykövet képzés</a:t>
            </a:r>
          </a:p>
        </p:txBody>
      </p:sp>
      <p:sp>
        <p:nvSpPr>
          <p:cNvPr id="2" name="Szövegdoboz 1">
            <a:extLst>
              <a:ext uri="{FF2B5EF4-FFF2-40B4-BE49-F238E27FC236}">
                <a16:creationId xmlns:a16="http://schemas.microsoft.com/office/drawing/2014/main" id="{3D69AE5A-163A-F540-CD23-E1FD08A63C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260" y="5666411"/>
            <a:ext cx="7172596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hu-HU" altLang="hu-HU" sz="2800" b="1" i="1" dirty="0">
                <a:solidFill>
                  <a:schemeClr val="bg1"/>
                </a:solidFill>
              </a:rPr>
              <a:t>2025. november 7.</a:t>
            </a:r>
          </a:p>
          <a:p>
            <a:pPr eaLnBrk="1" hangingPunct="1"/>
            <a:r>
              <a:rPr lang="hu-HU" altLang="hu-HU" sz="2800" b="1" i="1" dirty="0">
                <a:solidFill>
                  <a:schemeClr val="bg1"/>
                </a:solidFill>
              </a:rPr>
              <a:t>2025. november 14.</a:t>
            </a:r>
          </a:p>
        </p:txBody>
      </p:sp>
      <p:pic>
        <p:nvPicPr>
          <p:cNvPr id="3" name="Picture 3">
            <a:extLst>
              <a:ext uri="{FF2B5EF4-FFF2-40B4-BE49-F238E27FC236}">
                <a16:creationId xmlns:a16="http://schemas.microsoft.com/office/drawing/2014/main" id="{DC696CCF-4083-08FA-E042-6518F82DCB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4797357" y="5521863"/>
            <a:ext cx="4191000" cy="119634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lc="http://schemas.openxmlformats.org/drawingml/2006/lockedCanvas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sdtdh="http://schemas.microsoft.com/office/word/2020/wordml/sdtdatahash" xmlns:w16du="http://schemas.microsoft.com/office/word/2023/wordml/word16du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oel="http://schemas.microsoft.com/office/2019/extlst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/>
            </a:ext>
          </a:extLst>
        </p:spPr>
      </p:pic>
      <p:sp>
        <p:nvSpPr>
          <p:cNvPr id="5" name="Szövegdoboz 4">
            <a:extLst>
              <a:ext uri="{FF2B5EF4-FFF2-40B4-BE49-F238E27FC236}">
                <a16:creationId xmlns:a16="http://schemas.microsoft.com/office/drawing/2014/main" id="{45E5093E-B33E-132E-DDCE-BE2C1DA1F1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0624" y="4541176"/>
            <a:ext cx="442446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sz="1600" b="1" i="1" dirty="0">
                <a:solidFill>
                  <a:schemeClr val="bg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RRF- 2.1.2-21-2022-00018 </a:t>
            </a:r>
            <a:endParaRPr lang="hu-HU" sz="1600" b="1" i="1" dirty="0">
              <a:solidFill>
                <a:schemeClr val="bg1"/>
              </a:solidFill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ctr"/>
            <a:r>
              <a:rPr lang="en-US" sz="1600" i="1" dirty="0">
                <a:solidFill>
                  <a:schemeClr val="bg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„</a:t>
            </a:r>
            <a:r>
              <a:rPr lang="en-US" sz="1600" i="1" dirty="0" err="1">
                <a:solidFill>
                  <a:schemeClr val="bg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Gyakorlatorientált</a:t>
            </a:r>
            <a:r>
              <a:rPr lang="en-US" sz="1600" i="1" dirty="0">
                <a:solidFill>
                  <a:schemeClr val="bg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solidFill>
                  <a:schemeClr val="bg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felsőfokú</a:t>
            </a:r>
            <a:r>
              <a:rPr lang="en-US" sz="1600" i="1" dirty="0">
                <a:solidFill>
                  <a:schemeClr val="bg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solidFill>
                  <a:schemeClr val="bg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képzések</a:t>
            </a:r>
            <a:r>
              <a:rPr lang="en-US" sz="1600" i="1" dirty="0">
                <a:solidFill>
                  <a:schemeClr val="bg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hu-HU" sz="1600" i="1" dirty="0">
              <a:solidFill>
                <a:schemeClr val="bg1"/>
              </a:solidFill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ctr"/>
            <a:r>
              <a:rPr lang="en-US" sz="1600" i="1" dirty="0" err="1">
                <a:solidFill>
                  <a:schemeClr val="bg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infrastrukturális</a:t>
            </a:r>
            <a:r>
              <a:rPr lang="en-US" sz="1600" i="1" dirty="0">
                <a:solidFill>
                  <a:schemeClr val="bg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- és</a:t>
            </a:r>
            <a:r>
              <a:rPr lang="hu-HU" sz="1600" i="1" dirty="0">
                <a:solidFill>
                  <a:schemeClr val="bg1"/>
                </a:solidFill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solidFill>
                  <a:schemeClr val="bg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készségfejlesztése</a:t>
            </a:r>
            <a:r>
              <a:rPr lang="en-US" sz="1600" i="1" dirty="0">
                <a:solidFill>
                  <a:schemeClr val="bg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a PTE-n”</a:t>
            </a:r>
            <a:endParaRPr lang="hu-HU" sz="1600" dirty="0">
              <a:solidFill>
                <a:schemeClr val="bg1"/>
              </a:solidFill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 advClick="0" advTm="10000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ím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92466"/>
          </a:xfrm>
        </p:spPr>
        <p:txBody>
          <a:bodyPr/>
          <a:lstStyle/>
          <a:p>
            <a:r>
              <a:rPr lang="hu-HU" altLang="hu-HU" sz="3600" dirty="0"/>
              <a:t>A képzés</a:t>
            </a:r>
          </a:p>
        </p:txBody>
      </p:sp>
      <p:sp>
        <p:nvSpPr>
          <p:cNvPr id="4099" name="Tartalom helye 2"/>
          <p:cNvSpPr>
            <a:spLocks noGrp="1"/>
          </p:cNvSpPr>
          <p:nvPr>
            <p:ph idx="1"/>
          </p:nvPr>
        </p:nvSpPr>
        <p:spPr>
          <a:xfrm>
            <a:off x="628650" y="1388268"/>
            <a:ext cx="8087333" cy="4081463"/>
          </a:xfrm>
        </p:spPr>
        <p:txBody>
          <a:bodyPr/>
          <a:lstStyle/>
          <a:p>
            <a:r>
              <a:rPr lang="hu-HU" sz="24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 képzés célja, </a:t>
            </a:r>
            <a:r>
              <a:rPr lang="hu-HU" sz="24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hogy a továbbtanulásban segédkező kollégák a felsőoktatással, a beiskolázással és a megváltozott felvételivel kapcsolatos korszerű tudások birtokában a felsőoktatás, és így a Pécsi Tudományegyetem nagyköveteivé váljanak.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u-HU" sz="1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 képzés ideje </a:t>
            </a:r>
            <a:r>
              <a:rPr lang="hu-HU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2 x 3 óra, péntek délutánonként, online formában (MS TEAMS)</a:t>
            </a:r>
            <a:endParaRPr lang="hu-HU" sz="18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u-HU" sz="1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 képzés időpontja:</a:t>
            </a:r>
            <a:r>
              <a:rPr lang="hu-HU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2025. november 7. péntek, 14-17 óra; 2025. november 14. péntek 14-17 óra</a:t>
            </a:r>
            <a:endParaRPr lang="hu-HU" sz="18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hu-HU" sz="1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Felelős vezető</a:t>
            </a:r>
            <a:r>
              <a:rPr lang="hu-HU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: </a:t>
            </a:r>
            <a:r>
              <a:rPr lang="hu-HU" sz="1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Lengvárszky Attila </a:t>
            </a:r>
            <a:r>
              <a:rPr lang="hu-HU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oktatási igazgató</a:t>
            </a:r>
          </a:p>
          <a:p>
            <a:r>
              <a:rPr lang="hu-HU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 képzés az </a:t>
            </a:r>
            <a:r>
              <a:rPr lang="hu-HU" sz="1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RRF-2.1.2-21-2022-00018</a:t>
            </a:r>
            <a:r>
              <a:rPr lang="hu-HU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azonosító </a:t>
            </a:r>
            <a:r>
              <a:rPr lang="hu-HU" sz="1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számú „Gyakorlatorientált felsőfokú képzések infrastrukturális- és készségfejlesztése” című pályázat</a:t>
            </a:r>
            <a:r>
              <a:rPr lang="hu-HU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támogatásával valósul meg.</a:t>
            </a:r>
            <a:endParaRPr lang="hu-HU" sz="18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hu-HU" sz="18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altLang="hu-HU" sz="2000" dirty="0"/>
          </a:p>
        </p:txBody>
      </p:sp>
      <p:pic>
        <p:nvPicPr>
          <p:cNvPr id="2" name="Kép 1">
            <a:extLst>
              <a:ext uri="{FF2B5EF4-FFF2-40B4-BE49-F238E27FC236}">
                <a16:creationId xmlns:a16="http://schemas.microsoft.com/office/drawing/2014/main" id="{9A095C1C-6BE5-C538-62E6-BC293D95EF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8671" y="5657365"/>
            <a:ext cx="4933191" cy="1029669"/>
          </a:xfrm>
          <a:prstGeom prst="rect">
            <a:avLst/>
          </a:prstGeom>
        </p:spPr>
      </p:pic>
      <p:pic>
        <p:nvPicPr>
          <p:cNvPr id="3" name="Picture 3">
            <a:extLst>
              <a:ext uri="{FF2B5EF4-FFF2-40B4-BE49-F238E27FC236}">
                <a16:creationId xmlns:a16="http://schemas.microsoft.com/office/drawing/2014/main" id="{D1BCB7D7-A36C-8478-7698-2FA2E7B013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6367844" y="-23426"/>
            <a:ext cx="2776155" cy="792466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lc="http://schemas.openxmlformats.org/drawingml/2006/lockedCanvas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sdtdh="http://schemas.microsoft.com/office/word/2020/wordml/sdtdatahash" xmlns:w16du="http://schemas.microsoft.com/office/word/2023/wordml/word16du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oel="http://schemas.microsoft.com/office/2019/extlst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/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 dirty="0"/>
              <a:t>Előadók</a:t>
            </a:r>
          </a:p>
        </p:txBody>
      </p:sp>
      <p:sp>
        <p:nvSpPr>
          <p:cNvPr id="4099" name="Tartalom helye 2"/>
          <p:cNvSpPr>
            <a:spLocks noGrp="1"/>
          </p:cNvSpPr>
          <p:nvPr>
            <p:ph idx="1"/>
          </p:nvPr>
        </p:nvSpPr>
        <p:spPr>
          <a:xfrm>
            <a:off x="628650" y="1825625"/>
            <a:ext cx="8087333" cy="4081463"/>
          </a:xfrm>
        </p:spPr>
        <p:txBody>
          <a:bodyPr/>
          <a:lstStyle/>
          <a:p>
            <a:r>
              <a:rPr lang="hu-HU" altLang="hu-HU" sz="2000" b="1" dirty="0"/>
              <a:t>Lengvárszky Attila </a:t>
            </a:r>
            <a:r>
              <a:rPr lang="hu-HU" altLang="hu-HU" sz="2000" dirty="0"/>
              <a:t>oktatási igazgató</a:t>
            </a:r>
          </a:p>
          <a:p>
            <a:r>
              <a:rPr lang="hu-HU" altLang="hu-HU" sz="2000" b="1" dirty="0"/>
              <a:t>Dr. Szubotics Eszter </a:t>
            </a:r>
            <a:r>
              <a:rPr lang="hu-HU" altLang="hu-HU" sz="2000" dirty="0"/>
              <a:t>felvételi csoportvezető</a:t>
            </a:r>
          </a:p>
          <a:p>
            <a:r>
              <a:rPr lang="hu-HU" altLang="hu-HU" sz="2000" b="1" dirty="0"/>
              <a:t>Vinter Miklós </a:t>
            </a:r>
            <a:r>
              <a:rPr lang="hu-HU" altLang="hu-HU" sz="2000" dirty="0"/>
              <a:t>oktatási igazgatóhelyettes</a:t>
            </a:r>
            <a:br>
              <a:rPr lang="hu-HU" altLang="hu-HU" sz="2000" dirty="0"/>
            </a:br>
            <a:r>
              <a:rPr lang="hu-HU" altLang="hu-HU" sz="2000" dirty="0"/>
              <a:t>/PTE Rektori Kabinet Oktatási Igazgatóság/</a:t>
            </a:r>
          </a:p>
          <a:p>
            <a:r>
              <a:rPr lang="hu-HU" altLang="hu-HU" sz="2000" b="1" dirty="0"/>
              <a:t>Szalai Gréta </a:t>
            </a:r>
            <a:r>
              <a:rPr lang="hu-HU" altLang="hu-HU" sz="2000" dirty="0"/>
              <a:t>beiskolázási koordinátor</a:t>
            </a:r>
            <a:br>
              <a:rPr lang="hu-HU" altLang="hu-HU" sz="2000" dirty="0"/>
            </a:br>
            <a:r>
              <a:rPr lang="hu-HU" altLang="hu-HU" sz="2000" dirty="0"/>
              <a:t>/PTE Rektori Kabinet Kapcsolati Igazgatóság/</a:t>
            </a:r>
          </a:p>
          <a:p>
            <a:r>
              <a:rPr lang="hu-HU" altLang="hu-HU" sz="2000" b="1" dirty="0"/>
              <a:t>Turi Dorottya </a:t>
            </a:r>
            <a:r>
              <a:rPr lang="hu-HU" altLang="hu-HU" sz="2000" dirty="0"/>
              <a:t>beiskolázási koordinátor</a:t>
            </a:r>
            <a:br>
              <a:rPr lang="hu-HU" altLang="hu-HU" sz="2000" dirty="0"/>
            </a:br>
            <a:r>
              <a:rPr lang="hu-HU" altLang="hu-HU" sz="2000" dirty="0"/>
              <a:t>/PTE Rektori Kabinet Kapcsolati Igazgatóság/</a:t>
            </a:r>
          </a:p>
          <a:p>
            <a:r>
              <a:rPr lang="hu-HU" altLang="hu-HU" sz="2000" b="1" dirty="0"/>
              <a:t>Onódi Emőke </a:t>
            </a:r>
            <a:r>
              <a:rPr lang="hu-HU" altLang="hu-HU" sz="2000" dirty="0"/>
              <a:t>intézményegységvezető-helyettes </a:t>
            </a:r>
            <a:br>
              <a:rPr lang="hu-HU" altLang="hu-HU" sz="2000" dirty="0"/>
            </a:br>
            <a:r>
              <a:rPr lang="hu-HU" altLang="hu-HU" sz="2000" dirty="0"/>
              <a:t>/PTE Gyakorló Általános Iskola és Gimnázium Babits Mihály Gimnáziuma/</a:t>
            </a:r>
          </a:p>
          <a:p>
            <a:r>
              <a:rPr lang="hu-HU" altLang="hu-HU" sz="2000" b="1" dirty="0"/>
              <a:t>Tóth Attiláné Molnár Valéria </a:t>
            </a:r>
            <a:r>
              <a:rPr lang="hu-HU" altLang="hu-HU" sz="2000" dirty="0"/>
              <a:t>karrier tanácsadó</a:t>
            </a:r>
          </a:p>
        </p:txBody>
      </p:sp>
      <p:pic>
        <p:nvPicPr>
          <p:cNvPr id="3" name="Kép 2">
            <a:extLst>
              <a:ext uri="{FF2B5EF4-FFF2-40B4-BE49-F238E27FC236}">
                <a16:creationId xmlns:a16="http://schemas.microsoft.com/office/drawing/2014/main" id="{40A4B0A1-4FE9-7B78-BEF5-B1ACBC949E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8671" y="5657365"/>
            <a:ext cx="4933191" cy="102966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814DB9E-8166-F2A9-6BB3-017C438B48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6367844" y="-23426"/>
            <a:ext cx="2776155" cy="792466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lc="http://schemas.openxmlformats.org/drawingml/2006/lockedCanvas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sdtdh="http://schemas.microsoft.com/office/word/2020/wordml/sdtdatahash" xmlns:w16du="http://schemas.microsoft.com/office/word/2023/wordml/word16du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oel="http://schemas.microsoft.com/office/2019/extlst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/>
            </a:ext>
          </a:extLst>
        </p:spPr>
      </p:pic>
    </p:spTree>
    <p:extLst>
      <p:ext uri="{BB962C8B-B14F-4D97-AF65-F5344CB8AC3E}">
        <p14:creationId xmlns:p14="http://schemas.microsoft.com/office/powerpoint/2010/main" val="2722093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 sz="3600" dirty="0"/>
              <a:t>Témák – 2025. november 7.</a:t>
            </a:r>
          </a:p>
        </p:txBody>
      </p:sp>
      <p:sp>
        <p:nvSpPr>
          <p:cNvPr id="4099" name="Tartalom helye 2"/>
          <p:cNvSpPr>
            <a:spLocks noGrp="1"/>
          </p:cNvSpPr>
          <p:nvPr>
            <p:ph idx="1"/>
          </p:nvPr>
        </p:nvSpPr>
        <p:spPr>
          <a:xfrm>
            <a:off x="628650" y="1825625"/>
            <a:ext cx="8087333" cy="4081463"/>
          </a:xfrm>
        </p:spPr>
        <p:txBody>
          <a:bodyPr/>
          <a:lstStyle/>
          <a:p>
            <a:pPr marL="0" indent="0">
              <a:buNone/>
            </a:pPr>
            <a:r>
              <a:rPr lang="hu-HU" altLang="hu-HU" sz="2400" b="1" dirty="0"/>
              <a:t>Lengvárszky Attila </a:t>
            </a:r>
            <a:r>
              <a:rPr lang="hu-HU" altLang="hu-HU" sz="2400" dirty="0"/>
              <a:t>oktatási igazgató</a:t>
            </a:r>
          </a:p>
          <a:p>
            <a:r>
              <a:rPr lang="hu-HU" altLang="hu-HU" sz="2400" b="1" dirty="0">
                <a:solidFill>
                  <a:schemeClr val="accent6">
                    <a:lumMod val="75000"/>
                  </a:schemeClr>
                </a:solidFill>
              </a:rPr>
              <a:t>A magyarországi felsőoktatás</a:t>
            </a:r>
          </a:p>
          <a:p>
            <a:pPr marL="0" indent="0">
              <a:buNone/>
            </a:pPr>
            <a:endParaRPr lang="hu-HU" altLang="hu-HU" sz="2400" b="1" dirty="0"/>
          </a:p>
          <a:p>
            <a:pPr marL="0" indent="0">
              <a:buNone/>
            </a:pPr>
            <a:r>
              <a:rPr lang="hu-HU" altLang="hu-HU" sz="2400" b="1" dirty="0"/>
              <a:t>Dr. Szubotics Eszter </a:t>
            </a:r>
            <a:r>
              <a:rPr lang="hu-HU" altLang="hu-HU" sz="2400" dirty="0"/>
              <a:t>felvételi csoportvezető</a:t>
            </a:r>
          </a:p>
          <a:p>
            <a:r>
              <a:rPr lang="hu-HU" altLang="hu-HU" sz="2400" b="1" dirty="0">
                <a:solidFill>
                  <a:schemeClr val="accent6">
                    <a:lumMod val="75000"/>
                  </a:schemeClr>
                </a:solidFill>
              </a:rPr>
              <a:t>Hogyan kell </a:t>
            </a:r>
            <a:r>
              <a:rPr lang="hu-HU" altLang="hu-HU" sz="2400" b="1" dirty="0" err="1">
                <a:solidFill>
                  <a:schemeClr val="accent6">
                    <a:lumMod val="75000"/>
                  </a:schemeClr>
                </a:solidFill>
              </a:rPr>
              <a:t>felvételizni</a:t>
            </a:r>
            <a:endParaRPr lang="hu-HU" altLang="hu-HU" sz="24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hu-HU" altLang="hu-HU" sz="2400" b="1" dirty="0">
                <a:solidFill>
                  <a:schemeClr val="accent6">
                    <a:lumMod val="75000"/>
                  </a:schemeClr>
                </a:solidFill>
              </a:rPr>
              <a:t>Hogy is van az új pontrendszer</a:t>
            </a:r>
          </a:p>
          <a:p>
            <a:pPr marL="0" indent="0">
              <a:buNone/>
            </a:pPr>
            <a:br>
              <a:rPr lang="hu-HU" altLang="hu-HU" sz="2400" dirty="0"/>
            </a:br>
            <a:endParaRPr lang="hu-HU" altLang="hu-HU" sz="2400" dirty="0"/>
          </a:p>
        </p:txBody>
      </p:sp>
      <p:pic>
        <p:nvPicPr>
          <p:cNvPr id="2" name="Kép 1">
            <a:extLst>
              <a:ext uri="{FF2B5EF4-FFF2-40B4-BE49-F238E27FC236}">
                <a16:creationId xmlns:a16="http://schemas.microsoft.com/office/drawing/2014/main" id="{05D24B52-83AC-D52F-A4FD-AED75AD74A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8671" y="5657365"/>
            <a:ext cx="4933191" cy="1029669"/>
          </a:xfrm>
          <a:prstGeom prst="rect">
            <a:avLst/>
          </a:prstGeom>
        </p:spPr>
      </p:pic>
      <p:pic>
        <p:nvPicPr>
          <p:cNvPr id="3" name="Picture 3">
            <a:extLst>
              <a:ext uri="{FF2B5EF4-FFF2-40B4-BE49-F238E27FC236}">
                <a16:creationId xmlns:a16="http://schemas.microsoft.com/office/drawing/2014/main" id="{5E7846D6-645B-9690-498F-5DF4B2E854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6367844" y="-23426"/>
            <a:ext cx="2776155" cy="792466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lc="http://schemas.openxmlformats.org/drawingml/2006/lockedCanvas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sdtdh="http://schemas.microsoft.com/office/word/2020/wordml/sdtdatahash" xmlns:w16du="http://schemas.microsoft.com/office/word/2023/wordml/word16du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oel="http://schemas.microsoft.com/office/2019/extlst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/>
            </a:ext>
          </a:extLst>
        </p:spPr>
      </p:pic>
    </p:spTree>
    <p:extLst>
      <p:ext uri="{BB962C8B-B14F-4D97-AF65-F5344CB8AC3E}">
        <p14:creationId xmlns:p14="http://schemas.microsoft.com/office/powerpoint/2010/main" val="1863034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 sz="3600" dirty="0"/>
              <a:t>Témák – 2025. november 14.</a:t>
            </a:r>
          </a:p>
        </p:txBody>
      </p:sp>
      <p:sp>
        <p:nvSpPr>
          <p:cNvPr id="4099" name="Tartalom helye 2"/>
          <p:cNvSpPr>
            <a:spLocks noGrp="1"/>
          </p:cNvSpPr>
          <p:nvPr>
            <p:ph idx="1"/>
          </p:nvPr>
        </p:nvSpPr>
        <p:spPr>
          <a:xfrm>
            <a:off x="628650" y="1504612"/>
            <a:ext cx="8087333" cy="4081463"/>
          </a:xfrm>
        </p:spPr>
        <p:txBody>
          <a:bodyPr/>
          <a:lstStyle/>
          <a:p>
            <a:pPr marL="0" indent="0">
              <a:spcBef>
                <a:spcPts val="600"/>
              </a:spcBef>
              <a:buNone/>
            </a:pPr>
            <a:r>
              <a:rPr lang="hu-HU" altLang="hu-HU" sz="2000" b="1" dirty="0"/>
              <a:t>Vinter Miklós </a:t>
            </a:r>
            <a:r>
              <a:rPr lang="hu-HU" altLang="hu-HU" sz="2000" dirty="0"/>
              <a:t>oktatási igazgatóhelyettes</a:t>
            </a:r>
          </a:p>
          <a:p>
            <a:pPr>
              <a:spcBef>
                <a:spcPts val="600"/>
              </a:spcBef>
            </a:pPr>
            <a:r>
              <a:rPr lang="hu-HU" altLang="hu-HU" sz="2000" b="1" dirty="0">
                <a:solidFill>
                  <a:schemeClr val="accent6">
                    <a:lumMod val="75000"/>
                  </a:schemeClr>
                </a:solidFill>
              </a:rPr>
              <a:t>Ha nem vettek fel</a:t>
            </a:r>
          </a:p>
          <a:p>
            <a:pPr marL="0" indent="0">
              <a:spcBef>
                <a:spcPts val="600"/>
              </a:spcBef>
              <a:buNone/>
            </a:pPr>
            <a:endParaRPr lang="hu-HU" altLang="hu-HU" sz="2000" b="1" dirty="0"/>
          </a:p>
          <a:p>
            <a:pPr marL="0" indent="0">
              <a:spcBef>
                <a:spcPts val="600"/>
              </a:spcBef>
              <a:buNone/>
            </a:pPr>
            <a:r>
              <a:rPr lang="hu-HU" altLang="hu-HU" sz="2000" b="1" dirty="0"/>
              <a:t>Szalai Gréta </a:t>
            </a:r>
            <a:r>
              <a:rPr lang="hu-HU" altLang="hu-HU" sz="2000" dirty="0"/>
              <a:t>beiskolázási koordinátor és </a:t>
            </a:r>
            <a:r>
              <a:rPr lang="hu-HU" altLang="hu-HU" sz="2000" b="1" dirty="0"/>
              <a:t>Dr. Hegedüs Réka </a:t>
            </a:r>
            <a:r>
              <a:rPr lang="hu-HU" altLang="hu-HU" sz="2000" dirty="0"/>
              <a:t>igazgatóhelyettes, beiskolázási irodavezető</a:t>
            </a:r>
          </a:p>
          <a:p>
            <a:pPr>
              <a:spcBef>
                <a:spcPts val="600"/>
              </a:spcBef>
            </a:pPr>
            <a:r>
              <a:rPr lang="hu-HU" altLang="hu-HU" sz="2000" b="1" dirty="0">
                <a:solidFill>
                  <a:schemeClr val="accent6">
                    <a:lumMod val="75000"/>
                  </a:schemeClr>
                </a:solidFill>
              </a:rPr>
              <a:t>Pályaválasztási támogatások a Pécsi Tudományegyetemen</a:t>
            </a:r>
          </a:p>
          <a:p>
            <a:pPr marL="0" indent="0">
              <a:spcBef>
                <a:spcPts val="600"/>
              </a:spcBef>
              <a:buNone/>
            </a:pPr>
            <a:endParaRPr lang="hu-HU" altLang="hu-HU" sz="2000" b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hu-HU" altLang="hu-HU" sz="2000" b="1" dirty="0"/>
              <a:t>Onódi Emőke </a:t>
            </a:r>
            <a:r>
              <a:rPr lang="hu-HU" altLang="hu-HU" sz="2000" dirty="0"/>
              <a:t>intézményegységvezető-helyettes </a:t>
            </a:r>
          </a:p>
          <a:p>
            <a:pPr>
              <a:spcBef>
                <a:spcPts val="600"/>
              </a:spcBef>
            </a:pPr>
            <a:r>
              <a:rPr lang="hu-HU" altLang="hu-HU" sz="2000" b="1" dirty="0">
                <a:solidFill>
                  <a:schemeClr val="accent6">
                    <a:lumMod val="75000"/>
                  </a:schemeClr>
                </a:solidFill>
              </a:rPr>
              <a:t>Felvételi praktikák és taktikák</a:t>
            </a:r>
            <a:r>
              <a:rPr lang="hu-HU" altLang="hu-HU" sz="2000" dirty="0"/>
              <a:t>​</a:t>
            </a:r>
          </a:p>
          <a:p>
            <a:pPr marL="0" indent="0">
              <a:spcBef>
                <a:spcPts val="600"/>
              </a:spcBef>
              <a:buNone/>
            </a:pPr>
            <a:endParaRPr lang="hu-HU" altLang="hu-HU" sz="2000" b="1" dirty="0"/>
          </a:p>
          <a:p>
            <a:pPr marL="0" indent="0">
              <a:spcBef>
                <a:spcPts val="600"/>
              </a:spcBef>
              <a:buNone/>
            </a:pPr>
            <a:r>
              <a:rPr lang="hu-HU" altLang="hu-HU" sz="2000" b="1" dirty="0"/>
              <a:t>Tóth Attiláné Molnár Valéria </a:t>
            </a:r>
            <a:r>
              <a:rPr lang="hu-HU" altLang="hu-HU" sz="2000" dirty="0"/>
              <a:t>karrier tanácsadó</a:t>
            </a:r>
          </a:p>
          <a:p>
            <a:pPr>
              <a:spcBef>
                <a:spcPts val="600"/>
              </a:spcBef>
            </a:pPr>
            <a:r>
              <a:rPr lang="hu-HU" altLang="hu-HU" sz="2000" b="1" dirty="0">
                <a:solidFill>
                  <a:schemeClr val="accent6">
                    <a:lumMod val="75000"/>
                  </a:schemeClr>
                </a:solidFill>
              </a:rPr>
              <a:t>Hogyan segítheti a pedagógus diákjai sikeres pályaválasztását?</a:t>
            </a:r>
          </a:p>
          <a:p>
            <a:pPr marL="0" indent="0">
              <a:spcBef>
                <a:spcPts val="600"/>
              </a:spcBef>
              <a:buNone/>
            </a:pPr>
            <a:endParaRPr altLang="hu-HU" sz="2000" b="1" dirty="0"/>
          </a:p>
        </p:txBody>
      </p:sp>
      <p:pic>
        <p:nvPicPr>
          <p:cNvPr id="2" name="Kép 1">
            <a:extLst>
              <a:ext uri="{FF2B5EF4-FFF2-40B4-BE49-F238E27FC236}">
                <a16:creationId xmlns:a16="http://schemas.microsoft.com/office/drawing/2014/main" id="{0FED1DFE-B595-09A3-58CB-91F51CBC7A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8671" y="5657365"/>
            <a:ext cx="4933191" cy="1029669"/>
          </a:xfrm>
          <a:prstGeom prst="rect">
            <a:avLst/>
          </a:prstGeom>
        </p:spPr>
      </p:pic>
      <p:pic>
        <p:nvPicPr>
          <p:cNvPr id="3" name="Picture 3">
            <a:extLst>
              <a:ext uri="{FF2B5EF4-FFF2-40B4-BE49-F238E27FC236}">
                <a16:creationId xmlns:a16="http://schemas.microsoft.com/office/drawing/2014/main" id="{AA7E90D2-C76A-F4E1-7BC8-6D4D7DF70B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6367844" y="-23426"/>
            <a:ext cx="2776155" cy="792466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lc="http://schemas.openxmlformats.org/drawingml/2006/lockedCanvas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sdtdh="http://schemas.microsoft.com/office/word/2020/wordml/sdtdatahash" xmlns:w16du="http://schemas.microsoft.com/office/word/2023/wordml/word16du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oel="http://schemas.microsoft.com/office/2019/extlst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/>
            </a:ext>
          </a:extLst>
        </p:spPr>
      </p:pic>
    </p:spTree>
    <p:extLst>
      <p:ext uri="{BB962C8B-B14F-4D97-AF65-F5344CB8AC3E}">
        <p14:creationId xmlns:p14="http://schemas.microsoft.com/office/powerpoint/2010/main" val="1306952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ím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04918"/>
          </a:xfrm>
        </p:spPr>
        <p:txBody>
          <a:bodyPr/>
          <a:lstStyle/>
          <a:p>
            <a:r>
              <a:rPr lang="hu-HU" altLang="hu-HU" sz="3600" dirty="0"/>
              <a:t>Adminisztrációs feladatok</a:t>
            </a:r>
          </a:p>
        </p:txBody>
      </p:sp>
      <p:sp>
        <p:nvSpPr>
          <p:cNvPr id="4099" name="Tartalom helye 2"/>
          <p:cNvSpPr>
            <a:spLocks noGrp="1"/>
          </p:cNvSpPr>
          <p:nvPr>
            <p:ph idx="1"/>
          </p:nvPr>
        </p:nvSpPr>
        <p:spPr>
          <a:xfrm>
            <a:off x="628650" y="1070044"/>
            <a:ext cx="8087333" cy="4737369"/>
          </a:xfrm>
        </p:spPr>
        <p:txBody>
          <a:bodyPr/>
          <a:lstStyle/>
          <a:p>
            <a:pPr marL="0" indent="0">
              <a:buNone/>
            </a:pPr>
            <a:r>
              <a:rPr lang="hu-HU" altLang="hu-HU" sz="2000" b="1" dirty="0"/>
              <a:t>Visszaküldendő</a:t>
            </a:r>
          </a:p>
          <a:p>
            <a:r>
              <a:rPr lang="hu-HU" altLang="hu-HU" sz="2000" b="1" dirty="0">
                <a:solidFill>
                  <a:srgbClr val="FF0000"/>
                </a:solidFill>
              </a:rPr>
              <a:t>RRF kérdőívek (ki és belépő) letöltése, kitöltés után aláírva visszaküldeni elektronikusan (szkennelve) és postai úton az alábbi címre:</a:t>
            </a:r>
          </a:p>
          <a:p>
            <a:pPr marL="0" indent="0" algn="ctr">
              <a:buNone/>
            </a:pPr>
            <a:endParaRPr altLang="hu-HU" sz="1800" b="1" dirty="0"/>
          </a:p>
          <a:p>
            <a:pPr marL="0" indent="0" algn="ctr">
              <a:spcBef>
                <a:spcPts val="0"/>
              </a:spcBef>
              <a:buNone/>
            </a:pPr>
            <a:r>
              <a:rPr lang="hu-HU" altLang="hu-HU" sz="1800" b="1" dirty="0"/>
              <a:t>Vinter Miklós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altLang="hu-HU" sz="1800" b="1" dirty="0"/>
              <a:t>PTE Rektori Kabinet Oktatási Igazgatóság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hu-HU" altLang="hu-HU" sz="1800" b="1" dirty="0"/>
              <a:t>7622 Pécs, Vasvári Pál utca 4.</a:t>
            </a:r>
            <a:endParaRPr altLang="hu-HU" sz="1800" b="1" dirty="0"/>
          </a:p>
          <a:p>
            <a:pPr marL="0" indent="0" algn="ctr">
              <a:buNone/>
            </a:pPr>
            <a:r>
              <a:rPr lang="hu-HU" altLang="hu-HU" sz="1800" b="1" dirty="0"/>
              <a:t>E</a:t>
            </a:r>
            <a:r>
              <a:rPr altLang="hu-HU" sz="1800" b="1" dirty="0"/>
              <a:t>mail: </a:t>
            </a:r>
            <a:r>
              <a:rPr altLang="hu-HU" sz="1800" b="1" dirty="0">
                <a:hlinkClick r:id="rId2"/>
              </a:rPr>
              <a:t>vinter.miklos@pte.hu</a:t>
            </a:r>
            <a:r>
              <a:rPr altLang="hu-HU" sz="1800" b="1" dirty="0"/>
              <a:t> </a:t>
            </a:r>
          </a:p>
          <a:p>
            <a:pPr marL="0" indent="0">
              <a:buNone/>
            </a:pPr>
            <a:endParaRPr altLang="hu-HU" sz="1600" b="1" dirty="0"/>
          </a:p>
          <a:p>
            <a:pPr marL="0" indent="0">
              <a:buNone/>
            </a:pPr>
            <a:r>
              <a:rPr altLang="hu-HU" sz="1600" b="1" dirty="0"/>
              <a:t>A TEAMS felületen elérhető dokumentumo</a:t>
            </a:r>
            <a:r>
              <a:rPr altLang="hu-HU" sz="1600" dirty="0"/>
              <a:t>k</a:t>
            </a:r>
          </a:p>
          <a:p>
            <a:r>
              <a:rPr altLang="hu-HU" sz="1600" dirty="0"/>
              <a:t>Előadások anyagai</a:t>
            </a:r>
          </a:p>
          <a:p>
            <a:r>
              <a:rPr altLang="hu-HU" sz="1600" dirty="0"/>
              <a:t>Adatvédelmi tájékoztató </a:t>
            </a:r>
          </a:p>
          <a:p>
            <a:r>
              <a:rPr lang="hu-HU" altLang="hu-HU" sz="1600" dirty="0"/>
              <a:t>RRF kérdőívek</a:t>
            </a:r>
          </a:p>
          <a:p>
            <a:pPr marL="0" indent="0">
              <a:buNone/>
            </a:pPr>
            <a:r>
              <a:rPr lang="hu-HU" altLang="hu-HU" sz="1600" dirty="0"/>
              <a:t>E-mailben a </a:t>
            </a:r>
            <a:r>
              <a:rPr lang="hu-HU" altLang="hu-HU" sz="1600" b="1" dirty="0">
                <a:solidFill>
                  <a:srgbClr val="FF0000"/>
                </a:solidFill>
              </a:rPr>
              <a:t>visszajelző kérdőív </a:t>
            </a:r>
            <a:r>
              <a:rPr lang="hu-HU" altLang="hu-HU" sz="1600" dirty="0"/>
              <a:t>linkje kiküldésre került, </a:t>
            </a:r>
            <a:r>
              <a:rPr lang="hu-HU" altLang="hu-HU" sz="1600" dirty="0">
                <a:solidFill>
                  <a:srgbClr val="FF0000"/>
                </a:solidFill>
              </a:rPr>
              <a:t>a válaszokat előre is köszönjük!</a:t>
            </a:r>
          </a:p>
          <a:p>
            <a:pPr marL="0" indent="0">
              <a:buNone/>
            </a:pPr>
            <a:endParaRPr altLang="hu-HU" sz="2000" dirty="0"/>
          </a:p>
          <a:p>
            <a:endParaRPr lang="hu-HU" altLang="hu-HU" sz="2000" dirty="0"/>
          </a:p>
          <a:p>
            <a:endParaRPr altLang="hu-HU" sz="2000" dirty="0"/>
          </a:p>
        </p:txBody>
      </p:sp>
      <p:pic>
        <p:nvPicPr>
          <p:cNvPr id="2" name="Kép 1">
            <a:extLst>
              <a:ext uri="{FF2B5EF4-FFF2-40B4-BE49-F238E27FC236}">
                <a16:creationId xmlns:a16="http://schemas.microsoft.com/office/drawing/2014/main" id="{98FD1C75-B112-1414-16B1-5E333AB34E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8671" y="5657365"/>
            <a:ext cx="4933191" cy="1029669"/>
          </a:xfrm>
          <a:prstGeom prst="rect">
            <a:avLst/>
          </a:prstGeom>
        </p:spPr>
      </p:pic>
      <p:pic>
        <p:nvPicPr>
          <p:cNvPr id="3" name="Picture 3">
            <a:extLst>
              <a:ext uri="{FF2B5EF4-FFF2-40B4-BE49-F238E27FC236}">
                <a16:creationId xmlns:a16="http://schemas.microsoft.com/office/drawing/2014/main" id="{13527019-D7C4-B4EC-597D-95602F3FAA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6367844" y="-23426"/>
            <a:ext cx="2776155" cy="792466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lc="http://schemas.openxmlformats.org/drawingml/2006/lockedCanvas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sdtdh="http://schemas.microsoft.com/office/word/2020/wordml/sdtdatahash" xmlns:w16du="http://schemas.microsoft.com/office/word/2023/wordml/word16du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oel="http://schemas.microsoft.com/office/2019/extlst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/>
            </a:ext>
          </a:extLst>
        </p:spPr>
      </p:pic>
    </p:spTree>
    <p:extLst>
      <p:ext uri="{BB962C8B-B14F-4D97-AF65-F5344CB8AC3E}">
        <p14:creationId xmlns:p14="http://schemas.microsoft.com/office/powerpoint/2010/main" val="2577997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F4EA381-98D8-EE41-7833-3F47C430D3F3}"/>
              </a:ext>
            </a:extLst>
          </p:cNvPr>
          <p:cNvSpPr txBox="1">
            <a:spLocks/>
          </p:cNvSpPr>
          <p:nvPr/>
        </p:nvSpPr>
        <p:spPr>
          <a:xfrm>
            <a:off x="628650" y="2446845"/>
            <a:ext cx="7886700" cy="70491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6000" b="1" kern="1200" dirty="0">
                <a:solidFill>
                  <a:srgbClr val="0D3862"/>
                </a:solidFill>
                <a:latin typeface="+mn-lt"/>
                <a:ea typeface="+mn-ea"/>
                <a:cs typeface="+mn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0D3862"/>
                </a:solidFill>
                <a:latin typeface="Calibri" panose="020F05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0D3862"/>
                </a:solidFill>
                <a:latin typeface="Calibri" panose="020F05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0D3862"/>
                </a:solidFill>
                <a:latin typeface="Calibri" panose="020F05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0D3862"/>
                </a:solidFill>
                <a:latin typeface="Calibri" panose="020F05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0D3862"/>
                </a:solidFill>
                <a:latin typeface="Calibri" panose="020F05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0D3862"/>
                </a:solidFill>
                <a:latin typeface="Calibri" panose="020F05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0D3862"/>
                </a:solidFill>
                <a:latin typeface="Calibri" panose="020F05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0D3862"/>
                </a:solidFill>
                <a:latin typeface="Calibri" panose="020F0502020204030204" pitchFamily="34" charset="0"/>
              </a:defRPr>
            </a:lvl9pPr>
          </a:lstStyle>
          <a:p>
            <a:pPr algn="ctr" defTabSz="914400"/>
            <a:r>
              <a:rPr lang="hu-HU" altLang="hu-HU" sz="3600" dirty="0"/>
              <a:t>Köszönjük szépen!</a:t>
            </a:r>
          </a:p>
        </p:txBody>
      </p:sp>
      <p:pic>
        <p:nvPicPr>
          <p:cNvPr id="3" name="Kép 2">
            <a:extLst>
              <a:ext uri="{FF2B5EF4-FFF2-40B4-BE49-F238E27FC236}">
                <a16:creationId xmlns:a16="http://schemas.microsoft.com/office/drawing/2014/main" id="{D61FAB21-CF14-BEB8-7A3D-D40FD28CDE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8671" y="5657365"/>
            <a:ext cx="4933191" cy="102966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8866614-B898-2258-71D1-F70FFDC10C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2532826" y="3582913"/>
            <a:ext cx="4078348" cy="1164183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lc="http://schemas.openxmlformats.org/drawingml/2006/lockedCanvas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sdtdh="http://schemas.microsoft.com/office/word/2020/wordml/sdtdatahash" xmlns:w16du="http://schemas.microsoft.com/office/word/2023/wordml/word16du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oel="http://schemas.microsoft.com/office/2019/extlst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/>
            </a:ext>
          </a:extLst>
        </p:spPr>
      </p:pic>
      <p:sp>
        <p:nvSpPr>
          <p:cNvPr id="5" name="Szövegdoboz 4">
            <a:extLst>
              <a:ext uri="{FF2B5EF4-FFF2-40B4-BE49-F238E27FC236}">
                <a16:creationId xmlns:a16="http://schemas.microsoft.com/office/drawing/2014/main" id="{F2E06480-C005-4D4B-E6D7-AFCACF3ED3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9767" y="4807636"/>
            <a:ext cx="442446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sz="1600" b="1" i="1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RRF- 2.1.2-21-2022-00018 </a:t>
            </a:r>
            <a:endParaRPr lang="hu-HU" sz="1600" b="1" i="1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ctr"/>
            <a:r>
              <a:rPr lang="en-US" sz="1600" i="1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„</a:t>
            </a:r>
            <a:r>
              <a:rPr lang="en-US" sz="1600" i="1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Gyakorlatorientált</a:t>
            </a:r>
            <a:r>
              <a:rPr lang="en-US" sz="1600" i="1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felsőfokú</a:t>
            </a:r>
            <a:r>
              <a:rPr lang="en-US" sz="1600" i="1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képzések</a:t>
            </a:r>
            <a:r>
              <a:rPr lang="en-US" sz="1600" i="1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hu-HU" sz="1600" i="1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ctr"/>
            <a:r>
              <a:rPr lang="en-US" sz="1600" i="1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infrastrukturális</a:t>
            </a:r>
            <a:r>
              <a:rPr lang="en-US" sz="1600" i="1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- és</a:t>
            </a:r>
            <a:r>
              <a:rPr lang="hu-HU" sz="1600" i="1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készségfejlesztése</a:t>
            </a:r>
            <a:r>
              <a:rPr lang="en-US" sz="1600" i="1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a PTE-n”</a:t>
            </a:r>
            <a:endParaRPr lang="hu-HU" sz="16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mutató1" id="{1C2767BA-6EA7-46B7-9AC0-3E01050EEBD9}" vid="{ECDFFA41-01AF-47A6-A1D2-6816C0E4668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um" ma:contentTypeID="0x01010072B5498CA5BDFF40B0C84BC6CF9A8047" ma:contentTypeVersion="11" ma:contentTypeDescription="Új dokumentum létrehozása." ma:contentTypeScope="" ma:versionID="0a4abb431ce41ec85b8ac49bd222d82a">
  <xsd:schema xmlns:xsd="http://www.w3.org/2001/XMLSchema" xmlns:xs="http://www.w3.org/2001/XMLSchema" xmlns:p="http://schemas.microsoft.com/office/2006/metadata/properties" xmlns:ns3="1822e5f9-42c0-45c5-8e9b-286047951f19" xmlns:ns4="8798653e-1342-4676-9335-1472fac99fd2" targetNamespace="http://schemas.microsoft.com/office/2006/metadata/properties" ma:root="true" ma:fieldsID="552cee89139da0e1d2d037ccbf1d489e" ns3:_="" ns4:_="">
    <xsd:import namespace="1822e5f9-42c0-45c5-8e9b-286047951f19"/>
    <xsd:import namespace="8798653e-1342-4676-9335-1472fac99fd2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22e5f9-42c0-45c5-8e9b-286047951f1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Résztvevők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Megosztva részletekkel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Megosztási tipp kivonata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98653e-1342-4676-9335-1472fac99f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artalomtípus"/>
        <xsd:element ref="dc:title" minOccurs="0" maxOccurs="1" ma:index="4" ma:displayName="Cím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2CAD06C-1EFC-48E9-9A91-122B6878963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822e5f9-42c0-45c5-8e9b-286047951f19"/>
    <ds:schemaRef ds:uri="8798653e-1342-4676-9335-1472fac99f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192D2D7-9FF7-4955-940F-06EC7736962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pte_2020_4-3</Template>
  <TotalTime>980</TotalTime>
  <Words>372</Words>
  <Application>Microsoft Office PowerPoint</Application>
  <PresentationFormat>Diavetítés a képernyőre (4:3 oldalarány)</PresentationFormat>
  <Paragraphs>60</Paragraphs>
  <Slides>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12" baseType="lpstr">
      <vt:lpstr>Arial</vt:lpstr>
      <vt:lpstr>Calibri</vt:lpstr>
      <vt:lpstr>Cambria</vt:lpstr>
      <vt:lpstr>Times New Roman</vt:lpstr>
      <vt:lpstr>Office-téma</vt:lpstr>
      <vt:lpstr>PowerPoint-bemutató</vt:lpstr>
      <vt:lpstr>A képzés</vt:lpstr>
      <vt:lpstr>Előadók</vt:lpstr>
      <vt:lpstr>Témák – 2025. november 7.</vt:lpstr>
      <vt:lpstr>Témák – 2025. november 14.</vt:lpstr>
      <vt:lpstr>Adminisztrációs feladatok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Vinter Miklós</dc:creator>
  <cp:lastModifiedBy>Révai László</cp:lastModifiedBy>
  <cp:revision>16</cp:revision>
  <dcterms:created xsi:type="dcterms:W3CDTF">2024-11-21T19:59:12Z</dcterms:created>
  <dcterms:modified xsi:type="dcterms:W3CDTF">2025-12-01T11:50:10Z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0x01010072B5498CA5BDFF40B0C84BC6CF9A8047</vt:lpwstr>
  </property>
</Properties>
</file>